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4" r:id="rId3"/>
    <p:sldId id="270" r:id="rId4"/>
    <p:sldId id="265" r:id="rId5"/>
    <p:sldId id="271" r:id="rId6"/>
    <p:sldId id="273" r:id="rId7"/>
    <p:sldId id="272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3" r:id="rId16"/>
    <p:sldId id="280" r:id="rId17"/>
    <p:sldId id="284" r:id="rId18"/>
    <p:sldId id="324" r:id="rId19"/>
    <p:sldId id="285" r:id="rId20"/>
    <p:sldId id="292" r:id="rId21"/>
    <p:sldId id="293" r:id="rId22"/>
    <p:sldId id="286" r:id="rId23"/>
    <p:sldId id="325" r:id="rId24"/>
    <p:sldId id="294" r:id="rId25"/>
    <p:sldId id="295" r:id="rId26"/>
    <p:sldId id="297" r:id="rId27"/>
    <p:sldId id="299" r:id="rId28"/>
    <p:sldId id="326" r:id="rId29"/>
    <p:sldId id="268" r:id="rId30"/>
    <p:sldId id="262" r:id="rId31"/>
    <p:sldId id="263" r:id="rId32"/>
    <p:sldId id="266" r:id="rId33"/>
    <p:sldId id="300" r:id="rId34"/>
    <p:sldId id="301" r:id="rId35"/>
    <p:sldId id="303" r:id="rId36"/>
    <p:sldId id="304" r:id="rId37"/>
    <p:sldId id="305" r:id="rId38"/>
    <p:sldId id="307" r:id="rId39"/>
    <p:sldId id="323" r:id="rId40"/>
    <p:sldId id="310" r:id="rId41"/>
    <p:sldId id="311" r:id="rId42"/>
    <p:sldId id="322" r:id="rId43"/>
    <p:sldId id="312" r:id="rId44"/>
    <p:sldId id="313" r:id="rId45"/>
    <p:sldId id="314" r:id="rId46"/>
    <p:sldId id="315" r:id="rId47"/>
    <p:sldId id="316" r:id="rId48"/>
    <p:sldId id="317" r:id="rId49"/>
    <p:sldId id="31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runee Sermpanichakij" initials="WS" lastIdx="2" clrIdx="0">
    <p:extLst>
      <p:ext uri="{19B8F6BF-5375-455C-9EA6-DF929625EA0E}">
        <p15:presenceInfo xmlns:p15="http://schemas.microsoft.com/office/powerpoint/2012/main" userId="a97bef24df3302a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D38B5A"/>
    <a:srgbClr val="0000FF"/>
    <a:srgbClr val="3A1C09"/>
    <a:srgbClr val="C07645"/>
    <a:srgbClr val="FFF5C0"/>
    <a:srgbClr val="301B10"/>
    <a:srgbClr val="D48859"/>
    <a:srgbClr val="CC00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15370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61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adam-optimization-algorithm-for-deep-learning/" TargetMode="External"/><Relationship Id="rId2" Type="http://schemas.openxmlformats.org/officeDocument/2006/relationships/hyperlink" Target="https://ml-cheatsheet.readthedocs.io/en/latest/loss_functions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acing-ai/what-is-cosine-similarity-matrix-f0819e674ad1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blog.christianperone.com/2013/09/machine-learning-cosine-similarity-for-vector-space-models-part-ii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map-learn.readthedocs.io/en/latest/how_umap_works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umap-learn.readthedocs.io/en/latest/performance.html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black Corona typewriter on brown wood planks">
            <a:extLst>
              <a:ext uri="{FF2B5EF4-FFF2-40B4-BE49-F238E27FC236}">
                <a16:creationId xmlns:a16="http://schemas.microsoft.com/office/drawing/2014/main" id="{350DA817-4B39-403D-92BF-35C8B90BD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0B9C04-E796-441C-A270-1E92DF80F4AE}"/>
              </a:ext>
            </a:extLst>
          </p:cNvPr>
          <p:cNvSpPr txBox="1"/>
          <p:nvPr/>
        </p:nvSpPr>
        <p:spPr>
          <a:xfrm>
            <a:off x="581289" y="5305225"/>
            <a:ext cx="8979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aximus BT" panose="04020704020B04020B04" pitchFamily="82" charset="0"/>
              </a:rPr>
              <a:t>Book recommendation</a:t>
            </a:r>
            <a:r>
              <a:rPr lang="th-TH" sz="3600" dirty="0">
                <a:solidFill>
                  <a:schemeClr val="bg1"/>
                </a:solidFill>
                <a:latin typeface="Maximus BT" panose="04020704020B04020B04" pitchFamily="82" charset="0"/>
              </a:rPr>
              <a:t> </a:t>
            </a:r>
            <a:r>
              <a:rPr lang="en-US" sz="3600">
                <a:solidFill>
                  <a:schemeClr val="bg1"/>
                </a:solidFill>
                <a:latin typeface="Maximus BT" panose="04020704020B04020B04" pitchFamily="82" charset="0"/>
              </a:rPr>
              <a:t>on Wikipedia</a:t>
            </a:r>
            <a:endParaRPr lang="th-TH" sz="3600" dirty="0">
              <a:solidFill>
                <a:schemeClr val="bg1"/>
              </a:solidFill>
              <a:latin typeface="Maximus BT" panose="04020704020B04020B04" pitchFamily="82" charset="0"/>
            </a:endParaRPr>
          </a:p>
          <a:p>
            <a:r>
              <a:rPr lang="en-US" sz="3600" dirty="0">
                <a:solidFill>
                  <a:schemeClr val="bg1"/>
                </a:solidFill>
                <a:latin typeface="Maximus BT" panose="04020704020B04020B04" pitchFamily="82" charset="0"/>
              </a:rPr>
              <a:t>By Warunee Sermpanichakij </a:t>
            </a:r>
            <a:r>
              <a:rPr lang="en-US" sz="1800" dirty="0">
                <a:effectLst/>
                <a:latin typeface="True Light" panose="02000506000000020004" pitchFamily="2" charset="-34"/>
                <a:ea typeface="Calibri" panose="020F0502020204030204" pitchFamily="34" charset="0"/>
              </a:rPr>
              <a:t>Warunee Sermpanichakij   625162020007</a:t>
            </a:r>
            <a:endParaRPr lang="en-US" sz="3600" dirty="0">
              <a:solidFill>
                <a:schemeClr val="bg1"/>
              </a:solidFill>
              <a:latin typeface="Maximus BT" panose="04020704020B04020B04" pitchFamily="8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A75F4D-5E44-4B82-A8E2-CF2C0D745ED2}"/>
              </a:ext>
            </a:extLst>
          </p:cNvPr>
          <p:cNvCxnSpPr/>
          <p:nvPr/>
        </p:nvCxnSpPr>
        <p:spPr>
          <a:xfrm>
            <a:off x="457003" y="5305225"/>
            <a:ext cx="0" cy="1200329"/>
          </a:xfrm>
          <a:prstGeom prst="line">
            <a:avLst/>
          </a:prstGeom>
          <a:ln w="762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885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n with VR headset">
            <a:extLst>
              <a:ext uri="{FF2B5EF4-FFF2-40B4-BE49-F238E27FC236}">
                <a16:creationId xmlns:a16="http://schemas.microsoft.com/office/drawing/2014/main" id="{51AC230B-0617-4953-86BA-188013E40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42240"/>
            <a:ext cx="12192000" cy="700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A697FB-3FBA-4DF7-9103-C39335E115C4}"/>
              </a:ext>
            </a:extLst>
          </p:cNvPr>
          <p:cNvSpPr txBox="1"/>
          <p:nvPr/>
        </p:nvSpPr>
        <p:spPr>
          <a:xfrm>
            <a:off x="731520" y="3429000"/>
            <a:ext cx="4226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i="0" dirty="0">
                <a:effectLst/>
                <a:latin typeface="Century Gothic" panose="020B0502020202020204" pitchFamily="34" charset="0"/>
              </a:rPr>
              <a:t>Neural Network Embedding </a:t>
            </a:r>
          </a:p>
          <a:p>
            <a:pPr algn="l"/>
            <a:r>
              <a:rPr lang="en-US" sz="4000" i="0" dirty="0">
                <a:effectLst/>
                <a:latin typeface="Century Gothic" panose="020B0502020202020204" pitchFamily="34" charset="0"/>
              </a:rPr>
              <a:t>Model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C8F9FBA-B6DD-4A77-ACBF-A6A698F3776B}"/>
              </a:ext>
            </a:extLst>
          </p:cNvPr>
          <p:cNvCxnSpPr/>
          <p:nvPr/>
        </p:nvCxnSpPr>
        <p:spPr>
          <a:xfrm>
            <a:off x="711200" y="3429000"/>
            <a:ext cx="0" cy="193899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12499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6A5F88-18E4-4173-A94B-9A2AEF35E690}"/>
              </a:ext>
            </a:extLst>
          </p:cNvPr>
          <p:cNvSpPr txBox="1"/>
          <p:nvPr/>
        </p:nvSpPr>
        <p:spPr>
          <a:xfrm>
            <a:off x="296473" y="1379011"/>
            <a:ext cx="113792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highlight>
                  <a:srgbClr val="FF0000"/>
                </a:highlight>
                <a:latin typeface="Inter"/>
              </a:rPr>
              <a:t>Regression Model</a:t>
            </a:r>
          </a:p>
          <a:p>
            <a:endParaRPr lang="en-US" sz="4000" dirty="0">
              <a:solidFill>
                <a:schemeClr val="bg1"/>
              </a:solidFill>
              <a:highlight>
                <a:srgbClr val="FF0000"/>
              </a:highlight>
              <a:latin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Inter"/>
              </a:rPr>
              <a:t>O</a:t>
            </a:r>
            <a:r>
              <a:rPr lang="en-US" sz="4000" b="0" i="0" dirty="0">
                <a:effectLst/>
                <a:latin typeface="Inter"/>
              </a:rPr>
              <a:t>ur labels are either </a:t>
            </a:r>
            <a:r>
              <a:rPr lang="en-US" sz="4000" b="0" i="0" u="sng" dirty="0">
                <a:effectLst/>
                <a:latin typeface="Inter"/>
              </a:rPr>
              <a:t>-1 or 1</a:t>
            </a:r>
            <a:r>
              <a:rPr lang="en-US" sz="4000" b="0" i="0" dirty="0">
                <a:effectLst/>
                <a:latin typeface="Inter"/>
              </a:rPr>
              <a:t>, </a:t>
            </a:r>
            <a:r>
              <a:rPr lang="en-US" sz="4000" b="0" i="0" u="sng" dirty="0">
                <a:effectLst/>
                <a:latin typeface="Inter"/>
              </a:rPr>
              <a:t>using regression</a:t>
            </a:r>
            <a:r>
              <a:rPr lang="en-US" sz="4000" b="0" i="0" dirty="0">
                <a:effectLst/>
                <a:latin typeface="Inter"/>
              </a:rPr>
              <a:t> model (</a:t>
            </a:r>
            <a:r>
              <a:rPr lang="en-US" sz="4000" dirty="0">
                <a:latin typeface="Inter"/>
              </a:rPr>
              <a:t>make </a:t>
            </a:r>
            <a:r>
              <a:rPr lang="en-US" sz="4000" b="0" i="0" u="sng" dirty="0">
                <a:effectLst/>
                <a:latin typeface="Inter"/>
              </a:rPr>
              <a:t>mean squared error minimize </a:t>
            </a:r>
            <a:r>
              <a:rPr lang="en-US" sz="4000" b="0" i="0" dirty="0">
                <a:effectLst/>
                <a:latin typeface="Inter"/>
              </a:rPr>
              <a:t>the distance between the prediction and the output)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  <a:latin typeface="Inter"/>
              </a:rPr>
              <a:t>Using the </a:t>
            </a:r>
            <a:r>
              <a:rPr lang="en-US" sz="4000" b="0" i="0" u="sng" dirty="0">
                <a:effectLst/>
                <a:latin typeface="Inter"/>
              </a:rPr>
              <a:t>dot product with normalization</a:t>
            </a:r>
            <a:r>
              <a:rPr lang="en-US" sz="4000" b="0" i="0" dirty="0">
                <a:effectLst/>
                <a:latin typeface="Inter"/>
              </a:rPr>
              <a:t> means dot layer is finding the </a:t>
            </a:r>
            <a:r>
              <a:rPr lang="en-US" sz="4000" b="0" i="0" u="sng" dirty="0">
                <a:effectLst/>
                <a:latin typeface="Inter"/>
              </a:rPr>
              <a:t>cosine similarity </a:t>
            </a:r>
            <a:r>
              <a:rPr lang="en-US" sz="4000" b="0" i="0" dirty="0">
                <a:effectLst/>
                <a:latin typeface="Inter"/>
              </a:rPr>
              <a:t>between the embedding for the </a:t>
            </a:r>
            <a:r>
              <a:rPr lang="en-US" sz="4000" b="0" i="0" u="sng" dirty="0">
                <a:effectLst/>
                <a:latin typeface="Inter"/>
              </a:rPr>
              <a:t>book and the link.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0" i="0" dirty="0">
              <a:effectLst/>
              <a:latin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Inter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D2DE940-15B0-4D15-A0BA-94D88CB90CCF}"/>
              </a:ext>
            </a:extLst>
          </p:cNvPr>
          <p:cNvSpPr/>
          <p:nvPr/>
        </p:nvSpPr>
        <p:spPr>
          <a:xfrm>
            <a:off x="928456" y="342218"/>
            <a:ext cx="10335088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0" dirty="0">
                <a:solidFill>
                  <a:schemeClr val="tx1"/>
                </a:solidFill>
                <a:effectLst/>
                <a:latin typeface="The Bold Font" pitchFamily="2" charset="0"/>
              </a:rPr>
              <a:t>Neural Network 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36923425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6A5F88-18E4-4173-A94B-9A2AEF35E690}"/>
              </a:ext>
            </a:extLst>
          </p:cNvPr>
          <p:cNvSpPr txBox="1"/>
          <p:nvPr/>
        </p:nvSpPr>
        <p:spPr>
          <a:xfrm>
            <a:off x="296473" y="1379011"/>
            <a:ext cx="113792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Inter"/>
              </a:rPr>
              <a:t>For classification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Inter"/>
              </a:rPr>
              <a:t>Dense layer with a sigmoid activation to squash the outputs between </a:t>
            </a:r>
            <a:r>
              <a:rPr lang="en-US" sz="3200" u="sng" dirty="0">
                <a:latin typeface="Inter"/>
              </a:rPr>
              <a:t>0 and 1</a:t>
            </a:r>
            <a:r>
              <a:rPr lang="en-US" sz="3200" dirty="0">
                <a:latin typeface="Inter"/>
              </a:rPr>
              <a:t>,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Inter"/>
              </a:rPr>
              <a:t>The loss function for classification is </a:t>
            </a:r>
            <a:r>
              <a:rPr lang="en-US" sz="3200" u="sng" dirty="0" err="1">
                <a:latin typeface="Inter"/>
              </a:rPr>
              <a:t>binary_crossentropy</a:t>
            </a:r>
            <a:r>
              <a:rPr lang="en-US" sz="3200" u="sng" dirty="0">
                <a:latin typeface="Inter"/>
              </a:rPr>
              <a:t> </a:t>
            </a:r>
          </a:p>
          <a:p>
            <a:pPr marL="1943100" lvl="3" indent="-571500">
              <a:buFont typeface="Wingdings" panose="05000000000000000000" pitchFamily="2" charset="2"/>
              <a:buChar char="v"/>
            </a:pPr>
            <a:r>
              <a:rPr lang="en-US" sz="3200" b="0" i="0" dirty="0">
                <a:effectLst/>
                <a:latin typeface="Inter"/>
              </a:rPr>
              <a:t>To measures the </a:t>
            </a:r>
            <a:r>
              <a:rPr lang="en-US" sz="3200" b="0" i="0" u="none" strike="noStrike" dirty="0">
                <a:solidFill>
                  <a:srgbClr val="0077A3"/>
                </a:solidFill>
                <a:effectLst/>
                <a:latin typeface="Inter"/>
                <a:hlinkClick r:id="rId2"/>
              </a:rPr>
              <a:t>error of the neural network predictions in a binary classification problem</a:t>
            </a:r>
            <a:endParaRPr lang="en-US" sz="3200" b="0" i="0" u="sng" strike="noStrike" dirty="0">
              <a:solidFill>
                <a:srgbClr val="0077A3"/>
              </a:solidFill>
              <a:effectLst/>
              <a:latin typeface="Inter"/>
            </a:endParaRPr>
          </a:p>
          <a:p>
            <a:pPr marL="1943100" lvl="3" indent="-571500">
              <a:buFont typeface="Wingdings" panose="05000000000000000000" pitchFamily="2" charset="2"/>
              <a:buChar char="v"/>
            </a:pPr>
            <a:r>
              <a:rPr lang="en-US" sz="3200" b="0" i="0" dirty="0">
                <a:effectLst/>
                <a:latin typeface="Inter"/>
              </a:rPr>
              <a:t>To measure of the similarity between two distributions.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200" dirty="0">
                <a:latin typeface="Inter"/>
              </a:rPr>
              <a:t>To calculating the gradients through </a:t>
            </a:r>
            <a:r>
              <a:rPr lang="en-US" sz="3200" u="sng" dirty="0">
                <a:latin typeface="Inter"/>
              </a:rPr>
              <a:t>backpropagation </a:t>
            </a:r>
            <a:r>
              <a:rPr lang="en-US" sz="3200" dirty="0">
                <a:latin typeface="Inter"/>
              </a:rPr>
              <a:t>- is Adam in both cases</a:t>
            </a:r>
            <a:r>
              <a:rPr lang="en-US" sz="3200" b="0" i="0" dirty="0">
                <a:effectLst/>
                <a:latin typeface="Inter"/>
              </a:rPr>
              <a:t>(</a:t>
            </a:r>
            <a:r>
              <a:rPr lang="en-US" sz="3200" b="0" i="0" u="none" strike="noStrike" dirty="0">
                <a:solidFill>
                  <a:srgbClr val="0077A3"/>
                </a:solidFill>
                <a:effectLst/>
                <a:latin typeface="Inter"/>
                <a:hlinkClick r:id="rId3"/>
              </a:rPr>
              <a:t>Adam is a modification to Stochastic Gradient Descent</a:t>
            </a:r>
            <a:r>
              <a:rPr lang="en-US" sz="3200" b="0" i="0" dirty="0">
                <a:effectLst/>
                <a:latin typeface="Inter"/>
              </a:rPr>
              <a:t>) or updating the model parameters.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Inter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3EE83B-DB2A-461E-AEE4-CD2BFF067D48}"/>
              </a:ext>
            </a:extLst>
          </p:cNvPr>
          <p:cNvSpPr/>
          <p:nvPr/>
        </p:nvSpPr>
        <p:spPr>
          <a:xfrm>
            <a:off x="1049349" y="324462"/>
            <a:ext cx="10335088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0" dirty="0">
                <a:solidFill>
                  <a:schemeClr val="tx1"/>
                </a:solidFill>
                <a:effectLst/>
                <a:latin typeface="The Bold Font" pitchFamily="2" charset="0"/>
              </a:rPr>
              <a:t>Neural Network 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256518075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Right 5">
            <a:extLst>
              <a:ext uri="{FF2B5EF4-FFF2-40B4-BE49-F238E27FC236}">
                <a16:creationId xmlns:a16="http://schemas.microsoft.com/office/drawing/2014/main" id="{E24CAB26-18F8-4D68-A344-9BE2F4715C6B}"/>
              </a:ext>
            </a:extLst>
          </p:cNvPr>
          <p:cNvSpPr/>
          <p:nvPr/>
        </p:nvSpPr>
        <p:spPr>
          <a:xfrm>
            <a:off x="5212080" y="2854855"/>
            <a:ext cx="426720" cy="574145"/>
          </a:xfrm>
          <a:prstGeom prst="rightArrow">
            <a:avLst>
              <a:gd name="adj1" fmla="val 50000"/>
              <a:gd name="adj2" fmla="val 40476"/>
            </a:avLst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8F0774-97F5-445E-BC57-849435861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331" y="1009154"/>
            <a:ext cx="6437866" cy="5401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8789E3-CE2F-4253-A020-95A953AE4199}"/>
              </a:ext>
            </a:extLst>
          </p:cNvPr>
          <p:cNvSpPr txBox="1"/>
          <p:nvPr/>
        </p:nvSpPr>
        <p:spPr>
          <a:xfrm>
            <a:off x="3322320" y="6529817"/>
            <a:ext cx="9467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FF0000"/>
                </a:highlight>
                <a:latin typeface="Inter"/>
              </a:rPr>
              <a:t>Remark :</a:t>
            </a:r>
            <a:r>
              <a:rPr lang="en-US" sz="1600" b="0" i="0" dirty="0">
                <a:effectLst/>
                <a:latin typeface="Inter"/>
              </a:rPr>
              <a:t> There are nearly 4.0 million weights (parameters) that need to be learned by the neural network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39CFFC-813B-4271-BE11-356DA1D5A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7503"/>
            <a:ext cx="5179549" cy="561231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F1B77DC-AFED-4326-9679-EA614AFDB657}"/>
              </a:ext>
            </a:extLst>
          </p:cNvPr>
          <p:cNvSpPr/>
          <p:nvPr/>
        </p:nvSpPr>
        <p:spPr>
          <a:xfrm>
            <a:off x="1123764" y="120461"/>
            <a:ext cx="10335088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 embedding model</a:t>
            </a:r>
          </a:p>
        </p:txBody>
      </p:sp>
    </p:spTree>
    <p:extLst>
      <p:ext uri="{BB962C8B-B14F-4D97-AF65-F5344CB8AC3E}">
        <p14:creationId xmlns:p14="http://schemas.microsoft.com/office/powerpoint/2010/main" val="38946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DCDC82E-A625-44EA-9AC9-052796AF21A9}"/>
              </a:ext>
            </a:extLst>
          </p:cNvPr>
          <p:cNvSpPr/>
          <p:nvPr/>
        </p:nvSpPr>
        <p:spPr>
          <a:xfrm>
            <a:off x="583011" y="1076325"/>
            <a:ext cx="7258050" cy="2352675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69C29-3A84-40E3-83C3-11DB3CC1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620" y="741680"/>
            <a:ext cx="3062344" cy="6116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7E2FCE-200F-4229-BEBF-BDEE92D9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" y="1127760"/>
            <a:ext cx="7170501" cy="227076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260E3CF-49BE-4B7E-9935-7E7E3B6747D9}"/>
              </a:ext>
            </a:extLst>
          </p:cNvPr>
          <p:cNvSpPr/>
          <p:nvPr/>
        </p:nvSpPr>
        <p:spPr>
          <a:xfrm>
            <a:off x="7979965" y="1544215"/>
            <a:ext cx="843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D62AA7-0D62-4C8D-B3E7-E722501A58B2}"/>
              </a:ext>
            </a:extLst>
          </p:cNvPr>
          <p:cNvSpPr/>
          <p:nvPr/>
        </p:nvSpPr>
        <p:spPr>
          <a:xfrm>
            <a:off x="3215046" y="4222539"/>
            <a:ext cx="4030532" cy="155913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0E63C0-553A-4422-823A-39B5AFD1B7B9}"/>
              </a:ext>
            </a:extLst>
          </p:cNvPr>
          <p:cNvSpPr txBox="1"/>
          <p:nvPr/>
        </p:nvSpPr>
        <p:spPr>
          <a:xfrm>
            <a:off x="3659282" y="4783456"/>
            <a:ext cx="314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Save Model : first_attempt.h5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2F3E9223-A290-414E-BBF5-4236C733C6D6}"/>
              </a:ext>
            </a:extLst>
          </p:cNvPr>
          <p:cNvSpPr/>
          <p:nvPr/>
        </p:nvSpPr>
        <p:spPr>
          <a:xfrm>
            <a:off x="7611745" y="4531466"/>
            <a:ext cx="1211500" cy="964234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15A0C2-5149-4BD3-970B-F16E79F503A3}"/>
              </a:ext>
            </a:extLst>
          </p:cNvPr>
          <p:cNvSpPr/>
          <p:nvPr/>
        </p:nvSpPr>
        <p:spPr>
          <a:xfrm>
            <a:off x="928456" y="96206"/>
            <a:ext cx="10335088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0" dirty="0">
                <a:solidFill>
                  <a:schemeClr val="tx1"/>
                </a:solidFill>
                <a:effectLst/>
                <a:latin typeface="The Bold Font" pitchFamily="2" charset="0"/>
              </a:rPr>
              <a:t>Train model</a:t>
            </a:r>
          </a:p>
        </p:txBody>
      </p:sp>
    </p:spTree>
    <p:extLst>
      <p:ext uri="{BB962C8B-B14F-4D97-AF65-F5344CB8AC3E}">
        <p14:creationId xmlns:p14="http://schemas.microsoft.com/office/powerpoint/2010/main" val="25106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519FA-F8CC-461B-89A8-379F603FD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67" y="1145832"/>
            <a:ext cx="5019675" cy="214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05659E-ABAB-46A1-86C4-97D22D1F4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3658275"/>
            <a:ext cx="8272462" cy="3076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48D9F-CD96-4E6A-8BDC-ECF3537AEB91}"/>
              </a:ext>
            </a:extLst>
          </p:cNvPr>
          <p:cNvSpPr txBox="1"/>
          <p:nvPr/>
        </p:nvSpPr>
        <p:spPr>
          <a:xfrm>
            <a:off x="8555037" y="4191952"/>
            <a:ext cx="4183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To </a:t>
            </a:r>
            <a:r>
              <a:rPr lang="en-US" b="0" i="0" u="sng" dirty="0">
                <a:effectLst/>
                <a:latin typeface="Inter"/>
              </a:rPr>
              <a:t>normalize the embeddings </a:t>
            </a:r>
          </a:p>
          <a:p>
            <a:r>
              <a:rPr lang="en-US" b="0" i="0" dirty="0">
                <a:effectLst/>
                <a:latin typeface="Inter"/>
              </a:rPr>
              <a:t>so that the dot product between two embeddings becomes </a:t>
            </a:r>
          </a:p>
          <a:p>
            <a:r>
              <a:rPr lang="en-US" b="0" i="0" dirty="0">
                <a:effectLst/>
                <a:latin typeface="Inter"/>
              </a:rPr>
              <a:t>the </a:t>
            </a:r>
            <a:r>
              <a:rPr lang="en-US" b="0" i="0" u="sng" dirty="0">
                <a:effectLst/>
                <a:latin typeface="Inter"/>
              </a:rPr>
              <a:t>cosine similarity</a:t>
            </a:r>
            <a:endParaRPr lang="en-US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7E100-4911-431E-8756-862800B5222B}"/>
              </a:ext>
            </a:extLst>
          </p:cNvPr>
          <p:cNvSpPr txBox="1"/>
          <p:nvPr/>
        </p:nvSpPr>
        <p:spPr>
          <a:xfrm>
            <a:off x="5832157" y="1340244"/>
            <a:ext cx="418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Calculation:</a:t>
            </a:r>
            <a:r>
              <a:rPr lang="en-US" dirty="0"/>
              <a:t> Book frequency 37020 </a:t>
            </a:r>
          </a:p>
          <a:p>
            <a:r>
              <a:rPr lang="en-US" b="0" i="0" dirty="0">
                <a:effectLst/>
                <a:latin typeface="Inter"/>
              </a:rPr>
              <a:t>50-dimensional vector.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628268-AE45-4BDF-BA5D-C7A46FFA4373}"/>
              </a:ext>
            </a:extLst>
          </p:cNvPr>
          <p:cNvSpPr/>
          <p:nvPr/>
        </p:nvSpPr>
        <p:spPr>
          <a:xfrm>
            <a:off x="928456" y="262171"/>
            <a:ext cx="10335088" cy="7676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0" dirty="0">
                <a:solidFill>
                  <a:schemeClr val="tx1"/>
                </a:solidFill>
                <a:effectLst/>
                <a:latin typeface="The Bold Font" pitchFamily="2" charset="0"/>
              </a:rPr>
              <a:t>Extract Embedding analyze</a:t>
            </a:r>
          </a:p>
        </p:txBody>
      </p:sp>
    </p:spTree>
    <p:extLst>
      <p:ext uri="{BB962C8B-B14F-4D97-AF65-F5344CB8AC3E}">
        <p14:creationId xmlns:p14="http://schemas.microsoft.com/office/powerpoint/2010/main" val="1474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ix assorted-color mail boxes">
            <a:extLst>
              <a:ext uri="{FF2B5EF4-FFF2-40B4-BE49-F238E27FC236}">
                <a16:creationId xmlns:a16="http://schemas.microsoft.com/office/drawing/2014/main" id="{21CFBACB-0A4C-46FA-8BEF-C720C136E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-1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B0A6D0-B9CA-4B1A-999B-43103C26506F}"/>
              </a:ext>
            </a:extLst>
          </p:cNvPr>
          <p:cNvSpPr txBox="1"/>
          <p:nvPr/>
        </p:nvSpPr>
        <p:spPr>
          <a:xfrm>
            <a:off x="8280405" y="4964728"/>
            <a:ext cx="3677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Find Similarity</a:t>
            </a:r>
            <a:endParaRPr lang="en-US" sz="4000" i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AAB254-53F5-48B7-AE59-BD22AD000A2F}"/>
              </a:ext>
            </a:extLst>
          </p:cNvPr>
          <p:cNvCxnSpPr>
            <a:cxnSpLocks/>
          </p:cNvCxnSpPr>
          <p:nvPr/>
        </p:nvCxnSpPr>
        <p:spPr>
          <a:xfrm>
            <a:off x="8209280" y="4964728"/>
            <a:ext cx="0" cy="70788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9986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123A43-DD23-4D2A-BCF8-3A35E11D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440" y="3286603"/>
            <a:ext cx="8033305" cy="3203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38641-2481-49DD-853C-8CB44F23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999" y="650883"/>
            <a:ext cx="6304281" cy="2637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1FE6F-94D4-4E1A-B555-E90F4714C224}"/>
              </a:ext>
            </a:extLst>
          </p:cNvPr>
          <p:cNvSpPr txBox="1"/>
          <p:nvPr/>
        </p:nvSpPr>
        <p:spPr>
          <a:xfrm>
            <a:off x="2166440" y="6488668"/>
            <a:ext cx="907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: </a:t>
            </a:r>
            <a:r>
              <a:rPr lang="en-US" dirty="0">
                <a:hlinkClick r:id="rId4"/>
              </a:rPr>
              <a:t>https://medium.com/acing-ai/what-is-cosine-similarity-matrix-f0819e674ad1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8184E5-B519-483C-8C4A-05FB3724034D}"/>
              </a:ext>
            </a:extLst>
          </p:cNvPr>
          <p:cNvSpPr/>
          <p:nvPr/>
        </p:nvSpPr>
        <p:spPr>
          <a:xfrm>
            <a:off x="1330490" y="198818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12088455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ack of thick folders on a white surface">
            <a:extLst>
              <a:ext uri="{FF2B5EF4-FFF2-40B4-BE49-F238E27FC236}">
                <a16:creationId xmlns:a16="http://schemas.microsoft.com/office/drawing/2014/main" id="{80341F91-B604-4EA5-83FA-05112D4E3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97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843373-8783-41FA-8A51-6339945FCAA6}"/>
              </a:ext>
            </a:extLst>
          </p:cNvPr>
          <p:cNvSpPr txBox="1"/>
          <p:nvPr/>
        </p:nvSpPr>
        <p:spPr>
          <a:xfrm>
            <a:off x="1642368" y="2938508"/>
            <a:ext cx="2166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aximus BT" panose="04020704020B04020B04" pitchFamily="82" charset="0"/>
              </a:rPr>
              <a:t>Book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564640-C1B7-4916-A1A0-9DF360AB72C4}"/>
              </a:ext>
            </a:extLst>
          </p:cNvPr>
          <p:cNvCxnSpPr>
            <a:cxnSpLocks/>
          </p:cNvCxnSpPr>
          <p:nvPr/>
        </p:nvCxnSpPr>
        <p:spPr>
          <a:xfrm>
            <a:off x="1559905" y="3102637"/>
            <a:ext cx="0" cy="70788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65959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8AB3A8-C532-445E-85C9-25A82D863EB5}"/>
              </a:ext>
            </a:extLst>
          </p:cNvPr>
          <p:cNvSpPr txBox="1"/>
          <p:nvPr/>
        </p:nvSpPr>
        <p:spPr>
          <a:xfrm>
            <a:off x="528320" y="6238240"/>
            <a:ext cx="1174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: </a:t>
            </a:r>
            <a:r>
              <a:rPr lang="en-US" dirty="0">
                <a:hlinkClick r:id="rId2"/>
              </a:rPr>
              <a:t>http://blog.christianperone.com/2013/09/machine-learning-cosine-similarity-for-vector-space-models-part-iii/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26CA5D-3969-43ED-A80F-355B73B8ACD9}"/>
              </a:ext>
            </a:extLst>
          </p:cNvPr>
          <p:cNvSpPr txBox="1"/>
          <p:nvPr/>
        </p:nvSpPr>
        <p:spPr>
          <a:xfrm>
            <a:off x="182880" y="1376164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2D99F-EE2E-458A-A733-A85E9D7727F2}"/>
              </a:ext>
            </a:extLst>
          </p:cNvPr>
          <p:cNvSpPr txBox="1"/>
          <p:nvPr/>
        </p:nvSpPr>
        <p:spPr>
          <a:xfrm>
            <a:off x="6197600" y="1390888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80B35-9DDE-48EC-AAB2-10E7B7F1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" y="2219459"/>
            <a:ext cx="5792890" cy="3262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5EDF1-821B-4950-8EEC-6D77D3C3B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19460"/>
            <a:ext cx="5653125" cy="326237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41DEA9-2CE9-4959-AA27-4546CF421C30}"/>
              </a:ext>
            </a:extLst>
          </p:cNvPr>
          <p:cNvSpPr/>
          <p:nvPr/>
        </p:nvSpPr>
        <p:spPr>
          <a:xfrm>
            <a:off x="1327951" y="331983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Books  :war and peace</a:t>
            </a:r>
          </a:p>
        </p:txBody>
      </p:sp>
    </p:spTree>
    <p:extLst>
      <p:ext uri="{BB962C8B-B14F-4D97-AF65-F5344CB8AC3E}">
        <p14:creationId xmlns:p14="http://schemas.microsoft.com/office/powerpoint/2010/main" val="136291090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DDEFE6-BA80-41FA-AF33-B32905E5D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" y="3116213"/>
            <a:ext cx="1148950" cy="1148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ACEAA7-32DA-44AB-94AC-213FE6CB7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472" y="1719982"/>
            <a:ext cx="1199236" cy="11992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07CEE7-35B3-419F-A406-A9250927C20E}"/>
              </a:ext>
            </a:extLst>
          </p:cNvPr>
          <p:cNvSpPr txBox="1"/>
          <p:nvPr/>
        </p:nvSpPr>
        <p:spPr>
          <a:xfrm>
            <a:off x="2498542" y="3022033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 </a:t>
            </a:r>
            <a:r>
              <a:rPr lang="en-US" b="1" dirty="0">
                <a:latin typeface="Inter"/>
              </a:rPr>
              <a:t>T</a:t>
            </a:r>
            <a:r>
              <a:rPr lang="en-US" b="1" i="0" dirty="0">
                <a:effectLst/>
                <a:latin typeface="Inter"/>
              </a:rPr>
              <a:t>itles</a:t>
            </a:r>
            <a:endParaRPr lang="en-US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6FD26791-F426-4ABF-84B0-F3F4CB57D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2317" y="5755062"/>
            <a:ext cx="111421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WikiLinks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6FDC00C-0D56-4106-8881-AC111D59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213" y="4518812"/>
            <a:ext cx="1114218" cy="111421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31363D-4431-4949-82C0-B15E3889B466}"/>
              </a:ext>
            </a:extLst>
          </p:cNvPr>
          <p:cNvCxnSpPr>
            <a:cxnSpLocks/>
          </p:cNvCxnSpPr>
          <p:nvPr/>
        </p:nvCxnSpPr>
        <p:spPr>
          <a:xfrm>
            <a:off x="1369274" y="3708940"/>
            <a:ext cx="363758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F884AD-9ACE-47F6-BB84-9D8BEDDA24F5}"/>
              </a:ext>
            </a:extLst>
          </p:cNvPr>
          <p:cNvCxnSpPr>
            <a:cxnSpLocks/>
          </p:cNvCxnSpPr>
          <p:nvPr/>
        </p:nvCxnSpPr>
        <p:spPr>
          <a:xfrm>
            <a:off x="1740134" y="2496629"/>
            <a:ext cx="0" cy="2827088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386292-5550-424D-A245-10BCC0AC2A79}"/>
              </a:ext>
            </a:extLst>
          </p:cNvPr>
          <p:cNvCxnSpPr/>
          <p:nvPr/>
        </p:nvCxnSpPr>
        <p:spPr>
          <a:xfrm>
            <a:off x="1733032" y="5303605"/>
            <a:ext cx="381740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2C59B2-444F-418C-B1CC-F7DD8A3587A2}"/>
              </a:ext>
            </a:extLst>
          </p:cNvPr>
          <p:cNvCxnSpPr/>
          <p:nvPr/>
        </p:nvCxnSpPr>
        <p:spPr>
          <a:xfrm>
            <a:off x="1733032" y="2496629"/>
            <a:ext cx="381740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CB638BE-D9C4-42DF-AD3D-09F8D06E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822" y="1682441"/>
            <a:ext cx="1219200" cy="1219200"/>
          </a:xfrm>
          <a:prstGeom prst="rect">
            <a:avLst/>
          </a:prstGeom>
        </p:spPr>
      </p:pic>
      <p:sp>
        <p:nvSpPr>
          <p:cNvPr id="48" name="Rectangle 1">
            <a:extLst>
              <a:ext uri="{FF2B5EF4-FFF2-40B4-BE49-F238E27FC236}">
                <a16:creationId xmlns:a16="http://schemas.microsoft.com/office/drawing/2014/main" id="{651AD9F6-E6CC-41C9-9A84-6270B18A3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0071" y="5777980"/>
            <a:ext cx="2659566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Remove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Popular </a:t>
            </a:r>
            <a:r>
              <a:rPr kumimoji="0" lang="en-US" altLang="en-US" b="1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Wikilinks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6 items and limits frequency &gt;=4 times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3AD174-C893-44D1-8FFD-5BB0AD0584C7}"/>
              </a:ext>
            </a:extLst>
          </p:cNvPr>
          <p:cNvCxnSpPr>
            <a:cxnSpLocks/>
          </p:cNvCxnSpPr>
          <p:nvPr/>
        </p:nvCxnSpPr>
        <p:spPr>
          <a:xfrm>
            <a:off x="3749065" y="2474220"/>
            <a:ext cx="655553" cy="8875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0D2F40E-CBC4-40AB-BE08-31A48F28AB1A}"/>
              </a:ext>
            </a:extLst>
          </p:cNvPr>
          <p:cNvCxnSpPr>
            <a:cxnSpLocks/>
          </p:cNvCxnSpPr>
          <p:nvPr/>
        </p:nvCxnSpPr>
        <p:spPr>
          <a:xfrm>
            <a:off x="3641886" y="5293549"/>
            <a:ext cx="611364" cy="2011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Rectangle 1">
            <a:extLst>
              <a:ext uri="{FF2B5EF4-FFF2-40B4-BE49-F238E27FC236}">
                <a16:creationId xmlns:a16="http://schemas.microsoft.com/office/drawing/2014/main" id="{0563E8B3-D5E2-4543-8927-DB25DCF35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654" y="3040140"/>
            <a:ext cx="1416912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titles</a:t>
            </a:r>
            <a:r>
              <a:rPr lang="en-US" altLang="en-US" b="1" dirty="0">
                <a:latin typeface="Inter"/>
              </a:rPr>
              <a:t> : index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913258D-CE3C-4155-B538-9CD4EF47F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60" y="4514749"/>
            <a:ext cx="1219201" cy="1219201"/>
          </a:xfrm>
          <a:prstGeom prst="rect">
            <a:avLst/>
          </a:prstGeom>
        </p:spPr>
      </p:pic>
      <p:sp>
        <p:nvSpPr>
          <p:cNvPr id="56" name="Rectangle 1">
            <a:extLst>
              <a:ext uri="{FF2B5EF4-FFF2-40B4-BE49-F238E27FC236}">
                <a16:creationId xmlns:a16="http://schemas.microsoft.com/office/drawing/2014/main" id="{A2F001A3-4EB6-4417-A350-B0D51A56C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175" y="5721392"/>
            <a:ext cx="2334827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Inter"/>
              </a:rPr>
              <a:t>TF-IDF: </a:t>
            </a:r>
            <a:r>
              <a:rPr lang="en-US" altLang="en-US" b="1" dirty="0" err="1">
                <a:latin typeface="Inter"/>
              </a:rPr>
              <a:t>WikiLinks</a:t>
            </a:r>
            <a:endParaRPr lang="en-US" altLang="en-US" dirty="0">
              <a:latin typeface="Inte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Inter"/>
              </a:rPr>
              <a:t>- </a:t>
            </a:r>
            <a:r>
              <a:rPr lang="en-US" altLang="en-US" b="1" dirty="0" err="1">
                <a:latin typeface="Inter"/>
              </a:rPr>
              <a:t>sort:WikiLinks</a:t>
            </a:r>
            <a:endParaRPr lang="en-US" altLang="en-US" b="1" dirty="0">
              <a:latin typeface="Inter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Inter"/>
              </a:rPr>
              <a:t>- count </a:t>
            </a:r>
            <a:r>
              <a:rPr lang="en-US" altLang="en-US" b="1" dirty="0" err="1">
                <a:latin typeface="Inter"/>
              </a:rPr>
              <a:t>dup</a:t>
            </a:r>
            <a:r>
              <a:rPr lang="en-US" altLang="en-US" dirty="0" err="1">
                <a:latin typeface="Inter"/>
              </a:rPr>
              <a:t>:</a:t>
            </a:r>
            <a:r>
              <a:rPr lang="en-US" altLang="en-US" b="1" dirty="0" err="1">
                <a:latin typeface="Inter"/>
              </a:rPr>
              <a:t>WikiLinks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pic>
        <p:nvPicPr>
          <p:cNvPr id="2057" name="Picture 9" descr="Analytics free icon">
            <a:extLst>
              <a:ext uri="{FF2B5EF4-FFF2-40B4-BE49-F238E27FC236}">
                <a16:creationId xmlns:a16="http://schemas.microsoft.com/office/drawing/2014/main" id="{139DAD4A-E4A1-421B-A224-6E071B4E6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701" y="1610769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9" descr="Analytics free icon">
            <a:extLst>
              <a:ext uri="{FF2B5EF4-FFF2-40B4-BE49-F238E27FC236}">
                <a16:creationId xmlns:a16="http://schemas.microsoft.com/office/drawing/2014/main" id="{DC43DC20-097C-46D6-AACA-2182EE49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182" y="463574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1">
            <a:extLst>
              <a:ext uri="{FF2B5EF4-FFF2-40B4-BE49-F238E27FC236}">
                <a16:creationId xmlns:a16="http://schemas.microsoft.com/office/drawing/2014/main" id="{0B4E0A7E-BB9A-4269-80B1-B59C9F7D0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7366" y="2901641"/>
            <a:ext cx="165587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Similarity Book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(T-SNE</a:t>
            </a:r>
            <a:r>
              <a:rPr kumimoji="0" lang="en-US" altLang="en-US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</a:t>
            </a:r>
            <a:r>
              <a:rPr lang="en-US" altLang="en-US" b="1" dirty="0">
                <a:latin typeface="Inter"/>
              </a:rPr>
              <a:t>using cosine)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nter"/>
            </a:endParaRPr>
          </a:p>
        </p:txBody>
      </p:sp>
      <p:sp>
        <p:nvSpPr>
          <p:cNvPr id="62" name="Rectangle 1">
            <a:extLst>
              <a:ext uri="{FF2B5EF4-FFF2-40B4-BE49-F238E27FC236}">
                <a16:creationId xmlns:a16="http://schemas.microsoft.com/office/drawing/2014/main" id="{B128F915-6B97-4BD1-97D6-2C341C14D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9847" y="5939728"/>
            <a:ext cx="165587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Similarity Link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ter"/>
              </a:rPr>
              <a:t> </a:t>
            </a:r>
            <a:r>
              <a:rPr lang="en-US" altLang="en-US" b="1" dirty="0">
                <a:latin typeface="Inter"/>
              </a:rPr>
              <a:t>(T-SNE using cosine)</a:t>
            </a:r>
          </a:p>
        </p:txBody>
      </p:sp>
      <p:pic>
        <p:nvPicPr>
          <p:cNvPr id="2061" name="Picture 13" descr="Analytics free icon">
            <a:extLst>
              <a:ext uri="{FF2B5EF4-FFF2-40B4-BE49-F238E27FC236}">
                <a16:creationId xmlns:a16="http://schemas.microsoft.com/office/drawing/2014/main" id="{43FE8768-A986-42FA-95FD-565825724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996" y="320165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FED10B2-756C-41DF-B4D4-E7F0356FACAC}"/>
              </a:ext>
            </a:extLst>
          </p:cNvPr>
          <p:cNvCxnSpPr>
            <a:cxnSpLocks/>
          </p:cNvCxnSpPr>
          <p:nvPr/>
        </p:nvCxnSpPr>
        <p:spPr>
          <a:xfrm>
            <a:off x="5868652" y="2302217"/>
            <a:ext cx="2536378" cy="79239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88B6437-9289-4C44-893F-0613ABD2FAC1}"/>
              </a:ext>
            </a:extLst>
          </p:cNvPr>
          <p:cNvCxnSpPr>
            <a:cxnSpLocks/>
          </p:cNvCxnSpPr>
          <p:nvPr/>
        </p:nvCxnSpPr>
        <p:spPr>
          <a:xfrm>
            <a:off x="9675104" y="4679425"/>
            <a:ext cx="655553" cy="60264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52C7E6A-1AF0-41D5-B6E3-8C8742D00ADB}"/>
              </a:ext>
            </a:extLst>
          </p:cNvPr>
          <p:cNvCxnSpPr>
            <a:cxnSpLocks/>
          </p:cNvCxnSpPr>
          <p:nvPr/>
        </p:nvCxnSpPr>
        <p:spPr>
          <a:xfrm flipV="1">
            <a:off x="7958121" y="4478721"/>
            <a:ext cx="759127" cy="844996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D93A6B4-7683-486A-9AE9-B127E670A0B7}"/>
              </a:ext>
            </a:extLst>
          </p:cNvPr>
          <p:cNvCxnSpPr>
            <a:cxnSpLocks/>
          </p:cNvCxnSpPr>
          <p:nvPr/>
        </p:nvCxnSpPr>
        <p:spPr>
          <a:xfrm flipV="1">
            <a:off x="9716446" y="2491970"/>
            <a:ext cx="583153" cy="59088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9" name="Picture 7" descr="Analytics free icon">
            <a:extLst>
              <a:ext uri="{FF2B5EF4-FFF2-40B4-BE49-F238E27FC236}">
                <a16:creationId xmlns:a16="http://schemas.microsoft.com/office/drawing/2014/main" id="{EF6B6F69-6CE7-4773-BC78-E85846DE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06" y="4482520"/>
            <a:ext cx="43932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C0EE2AC-7A26-4F57-B5B8-6AAB9D17E05C}"/>
              </a:ext>
            </a:extLst>
          </p:cNvPr>
          <p:cNvCxnSpPr>
            <a:cxnSpLocks/>
          </p:cNvCxnSpPr>
          <p:nvPr/>
        </p:nvCxnSpPr>
        <p:spPr>
          <a:xfrm>
            <a:off x="5844023" y="5273190"/>
            <a:ext cx="655553" cy="8875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180D1B52-6E32-46DE-AB88-F36A0BD0C9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37" y="4478720"/>
            <a:ext cx="1194401" cy="1194401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B12A3CBF-4935-4F84-87EF-0F0541F957E3}"/>
              </a:ext>
            </a:extLst>
          </p:cNvPr>
          <p:cNvSpPr txBox="1"/>
          <p:nvPr/>
        </p:nvSpPr>
        <p:spPr>
          <a:xfrm>
            <a:off x="315782" y="4330083"/>
            <a:ext cx="91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 </a:t>
            </a:r>
            <a:r>
              <a:rPr lang="en-US" b="1" dirty="0">
                <a:latin typeface="Inter"/>
              </a:rPr>
              <a:t>API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21A189-6111-4DCD-8E75-ED4FFC4ADF99}"/>
              </a:ext>
            </a:extLst>
          </p:cNvPr>
          <p:cNvSpPr/>
          <p:nvPr/>
        </p:nvSpPr>
        <p:spPr>
          <a:xfrm>
            <a:off x="2854322" y="405195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rgbClr val="212121"/>
                </a:solidFill>
                <a:latin typeface="The Bold Font" pitchFamily="2" charset="0"/>
              </a:rPr>
              <a:t>EXplore</a:t>
            </a:r>
            <a:r>
              <a:rPr lang="en-US" sz="4000" dirty="0">
                <a:solidFill>
                  <a:srgbClr val="212121"/>
                </a:solidFill>
                <a:latin typeface="The Bold Font" pitchFamily="2" charset="0"/>
              </a:rPr>
              <a:t> data</a:t>
            </a:r>
            <a:endParaRPr lang="en-US" sz="4000" b="0" i="0" dirty="0">
              <a:solidFill>
                <a:srgbClr val="21212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1666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48" grpId="0" animBg="1"/>
      <p:bldP spid="52" grpId="0" animBg="1"/>
      <p:bldP spid="56" grpId="0" animBg="1"/>
      <p:bldP spid="61" grpId="0" animBg="1"/>
      <p:bldP spid="62" grpId="0" animBg="1"/>
      <p:bldP spid="8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276578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096000" y="1276578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928C3-D65B-4D4A-928F-644C5752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5" y="2261004"/>
            <a:ext cx="6072233" cy="26906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BFA711-8339-4053-AFC1-43E55308A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68" y="2261003"/>
            <a:ext cx="6009732" cy="269066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FE18A3-4E29-4F27-B588-EA7F288429F7}"/>
              </a:ext>
            </a:extLst>
          </p:cNvPr>
          <p:cNvSpPr/>
          <p:nvPr/>
        </p:nvSpPr>
        <p:spPr>
          <a:xfrm>
            <a:off x="1327951" y="331983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Books  : Artificial intelligence(AI)</a:t>
            </a:r>
          </a:p>
        </p:txBody>
      </p:sp>
    </p:spTree>
    <p:extLst>
      <p:ext uri="{BB962C8B-B14F-4D97-AF65-F5344CB8AC3E}">
        <p14:creationId xmlns:p14="http://schemas.microsoft.com/office/powerpoint/2010/main" val="33201073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335360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324600" y="1335360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ACADE5-64C5-40F8-8FDF-DFE70C5C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4132"/>
            <a:ext cx="6331819" cy="3239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5C9FBC-9469-47E4-AF02-F2B06E7A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905" y="2144132"/>
            <a:ext cx="6249095" cy="3239822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CA5E8B-DB94-428D-B870-FFF4D0B42AB6}"/>
              </a:ext>
            </a:extLst>
          </p:cNvPr>
          <p:cNvSpPr/>
          <p:nvPr/>
        </p:nvSpPr>
        <p:spPr>
          <a:xfrm>
            <a:off x="1327951" y="331983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Books  :Weapons of math Destruction</a:t>
            </a:r>
          </a:p>
        </p:txBody>
      </p:sp>
    </p:spTree>
    <p:extLst>
      <p:ext uri="{BB962C8B-B14F-4D97-AF65-F5344CB8AC3E}">
        <p14:creationId xmlns:p14="http://schemas.microsoft.com/office/powerpoint/2010/main" val="41311683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82880" y="1376164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197600" y="1390888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E54203-875B-49E7-A350-150BA8725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2" y="2302114"/>
            <a:ext cx="6020028" cy="3129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AE888-C59D-46D2-B739-46A04271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814" y="2316838"/>
            <a:ext cx="6036618" cy="315632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A23A37-AF8F-4EA8-9C33-D210F9B01BC3}"/>
              </a:ext>
            </a:extLst>
          </p:cNvPr>
          <p:cNvSpPr/>
          <p:nvPr/>
        </p:nvSpPr>
        <p:spPr>
          <a:xfrm>
            <a:off x="1200951" y="323105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BOOKs  :the fellowship of the ring</a:t>
            </a:r>
          </a:p>
        </p:txBody>
      </p:sp>
    </p:spTree>
    <p:extLst>
      <p:ext uri="{BB962C8B-B14F-4D97-AF65-F5344CB8AC3E}">
        <p14:creationId xmlns:p14="http://schemas.microsoft.com/office/powerpoint/2010/main" val="54266239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ite printer paper on brown wooden table">
            <a:extLst>
              <a:ext uri="{FF2B5EF4-FFF2-40B4-BE49-F238E27FC236}">
                <a16:creationId xmlns:a16="http://schemas.microsoft.com/office/drawing/2014/main" id="{4EC5F17F-1659-4401-8CAF-335620AD1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17F5A-7F3F-433E-B167-A1EDE27BA28E}"/>
              </a:ext>
            </a:extLst>
          </p:cNvPr>
          <p:cNvSpPr txBox="1"/>
          <p:nvPr/>
        </p:nvSpPr>
        <p:spPr>
          <a:xfrm>
            <a:off x="9658904" y="5353234"/>
            <a:ext cx="2166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Maximus BT" panose="04020704020B04020B04" pitchFamily="82" charset="0"/>
              </a:rPr>
              <a:t>pages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D96FB8-C3B2-4C1A-BF50-721EEE3B4B8F}"/>
              </a:ext>
            </a:extLst>
          </p:cNvPr>
          <p:cNvCxnSpPr>
            <a:cxnSpLocks/>
          </p:cNvCxnSpPr>
          <p:nvPr/>
        </p:nvCxnSpPr>
        <p:spPr>
          <a:xfrm>
            <a:off x="9576441" y="5517363"/>
            <a:ext cx="0" cy="70788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1250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335360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041392" y="1335360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31D4D-B019-417A-AC86-0F7B76CB4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" y="2195512"/>
            <a:ext cx="5722838" cy="389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99E35-9B9A-4162-9D0F-DB106146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512"/>
            <a:ext cx="5722838" cy="404232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1A58C6-E130-4C50-9AF7-0B4285DCAD1D}"/>
              </a:ext>
            </a:extLst>
          </p:cNvPr>
          <p:cNvSpPr/>
          <p:nvPr/>
        </p:nvSpPr>
        <p:spPr>
          <a:xfrm>
            <a:off x="1269506" y="241438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Pages  : </a:t>
            </a:r>
            <a:r>
              <a:rPr lang="en-US" sz="3600" b="0" i="0" dirty="0" err="1">
                <a:solidFill>
                  <a:schemeClr val="tx1"/>
                </a:solidFill>
                <a:effectLst/>
                <a:latin typeface="The Bold Font" pitchFamily="2" charset="0"/>
              </a:rPr>
              <a:t>washington</a:t>
            </a:r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 post</a:t>
            </a:r>
          </a:p>
        </p:txBody>
      </p:sp>
    </p:spTree>
    <p:extLst>
      <p:ext uri="{BB962C8B-B14F-4D97-AF65-F5344CB8AC3E}">
        <p14:creationId xmlns:p14="http://schemas.microsoft.com/office/powerpoint/2010/main" val="173329770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335360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324600" y="1335360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0C3AD-DF5B-4E18-BFF1-C24D8AEF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0" y="2287160"/>
            <a:ext cx="5805239" cy="2913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2D6CA2-DF37-443F-A2B2-0052BFBA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43" y="2287160"/>
            <a:ext cx="5773735" cy="29950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FC0DC7-A627-4278-B82C-B900A7F101E3}"/>
              </a:ext>
            </a:extLst>
          </p:cNvPr>
          <p:cNvSpPr/>
          <p:nvPr/>
        </p:nvSpPr>
        <p:spPr>
          <a:xfrm>
            <a:off x="994610" y="271174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Pages  Closet to science fiction</a:t>
            </a:r>
          </a:p>
        </p:txBody>
      </p:sp>
    </p:spTree>
    <p:extLst>
      <p:ext uri="{BB962C8B-B14F-4D97-AF65-F5344CB8AC3E}">
        <p14:creationId xmlns:p14="http://schemas.microsoft.com/office/powerpoint/2010/main" val="376674961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25A5C5-DBC6-442B-9F28-3A0B4D20865D}"/>
              </a:ext>
            </a:extLst>
          </p:cNvPr>
          <p:cNvSpPr txBox="1"/>
          <p:nvPr/>
        </p:nvSpPr>
        <p:spPr>
          <a:xfrm>
            <a:off x="156210" y="1335360"/>
            <a:ext cx="405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8000"/>
                </a:highlight>
              </a:rPr>
              <a:t>Classification = False (RG)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7116DE-AED2-4ECC-8441-2A5C8820058B}"/>
              </a:ext>
            </a:extLst>
          </p:cNvPr>
          <p:cNvSpPr txBox="1"/>
          <p:nvPr/>
        </p:nvSpPr>
        <p:spPr>
          <a:xfrm>
            <a:off x="6324600" y="1335360"/>
            <a:ext cx="388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0000FF"/>
                </a:highlight>
              </a:rPr>
              <a:t>Classification =True (DL)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B77BA-C2FA-4036-89E2-7872E1832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7160"/>
            <a:ext cx="5670877" cy="31791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6F22A-6CBD-4348-9CAD-D2DB91E65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45" y="2287160"/>
            <a:ext cx="4363236" cy="331958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34832B7-53ED-46F2-ACE2-23132589258A}"/>
              </a:ext>
            </a:extLst>
          </p:cNvPr>
          <p:cNvSpPr/>
          <p:nvPr/>
        </p:nvSpPr>
        <p:spPr>
          <a:xfrm>
            <a:off x="1269506" y="241438"/>
            <a:ext cx="9993297" cy="5232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Pages  : new York city</a:t>
            </a:r>
          </a:p>
        </p:txBody>
      </p:sp>
    </p:spTree>
    <p:extLst>
      <p:ext uri="{BB962C8B-B14F-4D97-AF65-F5344CB8AC3E}">
        <p14:creationId xmlns:p14="http://schemas.microsoft.com/office/powerpoint/2010/main" val="22835506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cils and smartphone on top of books">
            <a:extLst>
              <a:ext uri="{FF2B5EF4-FFF2-40B4-BE49-F238E27FC236}">
                <a16:creationId xmlns:a16="http://schemas.microsoft.com/office/drawing/2014/main" id="{4C019697-2794-4071-A34E-FA59C2DA7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59" b="32"/>
          <a:stretch/>
        </p:blipFill>
        <p:spPr bwMode="auto">
          <a:xfrm>
            <a:off x="-1" y="0"/>
            <a:ext cx="122778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8E13C9-A78A-4AFC-AC4C-FDFBF963F982}"/>
              </a:ext>
            </a:extLst>
          </p:cNvPr>
          <p:cNvSpPr txBox="1"/>
          <p:nvPr/>
        </p:nvSpPr>
        <p:spPr>
          <a:xfrm>
            <a:off x="6977849" y="2192784"/>
            <a:ext cx="3950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Gothic" panose="020B0502020202020204" pitchFamily="34" charset="0"/>
              </a:rPr>
              <a:t>Data visualization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BB68D2-5EEC-47B6-8550-6BBACBC18EC3}"/>
              </a:ext>
            </a:extLst>
          </p:cNvPr>
          <p:cNvCxnSpPr>
            <a:cxnSpLocks/>
          </p:cNvCxnSpPr>
          <p:nvPr/>
        </p:nvCxnSpPr>
        <p:spPr>
          <a:xfrm>
            <a:off x="6948651" y="2192784"/>
            <a:ext cx="0" cy="707886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72765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62A14-E972-4BB7-8D1D-76D317BF3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31" y="1022782"/>
            <a:ext cx="9620250" cy="552450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16711C-4C49-4794-8F19-851391B7A554}"/>
              </a:ext>
            </a:extLst>
          </p:cNvPr>
          <p:cNvSpPr/>
          <p:nvPr/>
        </p:nvSpPr>
        <p:spPr>
          <a:xfrm>
            <a:off x="3506679" y="109397"/>
            <a:ext cx="595691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The Bold Font" pitchFamily="2" charset="0"/>
              </a:rPr>
              <a:t>TSNE and UMAP</a:t>
            </a:r>
          </a:p>
        </p:txBody>
      </p:sp>
    </p:spTree>
    <p:extLst>
      <p:ext uri="{BB962C8B-B14F-4D97-AF65-F5344CB8AC3E}">
        <p14:creationId xmlns:p14="http://schemas.microsoft.com/office/powerpoint/2010/main" val="232404259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9026B9C-D9CD-4B4B-8895-5CE0D5A1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793" y="1227950"/>
            <a:ext cx="7760888" cy="502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9218B-2AD4-46EA-BD53-0A43641B4AE6}"/>
              </a:ext>
            </a:extLst>
          </p:cNvPr>
          <p:cNvSpPr txBox="1"/>
          <p:nvPr/>
        </p:nvSpPr>
        <p:spPr>
          <a:xfrm>
            <a:off x="2009381" y="6373258"/>
            <a:ext cx="9019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We've now taken the initial 37,000 dimension book vector and reduced it to just 2 dimensions.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3B781D-FC8E-44B6-8C7B-F3541CFE4EBB}"/>
              </a:ext>
            </a:extLst>
          </p:cNvPr>
          <p:cNvSpPr/>
          <p:nvPr/>
        </p:nvSpPr>
        <p:spPr>
          <a:xfrm>
            <a:off x="1106749" y="69467"/>
            <a:ext cx="10333608" cy="10777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effectLst/>
              <a:latin typeface="The Bold Font" pitchFamily="2" charset="0"/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TSNE: t-Stochastic Distributed Neighbors Embedding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605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ABAF50-D76C-4FCA-A20E-DA72F1F6B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064"/>
            <a:ext cx="7147346" cy="6024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0DB53-5DC7-4F6C-A454-65B59514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13" y="709064"/>
            <a:ext cx="4790654" cy="1023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34EEE6-431B-4368-A1E2-4E0C11C3AF9F}"/>
              </a:ext>
            </a:extLst>
          </p:cNvPr>
          <p:cNvSpPr txBox="1"/>
          <p:nvPr/>
        </p:nvSpPr>
        <p:spPr>
          <a:xfrm>
            <a:off x="10549929" y="4922261"/>
            <a:ext cx="164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</a:t>
            </a:r>
            <a:r>
              <a:rPr lang="en-US" dirty="0" err="1"/>
              <a:t>wikilink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3C38E7-CC54-4F6F-B090-931E2CF1F490}"/>
              </a:ext>
            </a:extLst>
          </p:cNvPr>
          <p:cNvSpPr/>
          <p:nvPr/>
        </p:nvSpPr>
        <p:spPr>
          <a:xfrm>
            <a:off x="2637327" y="8436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DATA cleaning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E8D6FF-0F45-4E1F-9384-06C3897A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913" y="2004571"/>
            <a:ext cx="3514772" cy="1665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9B4248-00A4-4E9B-BB09-082F1D8D1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6171" y="3989685"/>
            <a:ext cx="3193758" cy="275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24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6CF6F7-FC8E-4184-A98C-9CA735A4E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49" y="1447060"/>
            <a:ext cx="9813302" cy="490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7E861-931B-46B8-AD15-A636C96E9696}"/>
              </a:ext>
            </a:extLst>
          </p:cNvPr>
          <p:cNvSpPr txBox="1"/>
          <p:nvPr/>
        </p:nvSpPr>
        <p:spPr>
          <a:xfrm>
            <a:off x="1763189" y="6353322"/>
            <a:ext cx="735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: </a:t>
            </a:r>
            <a:r>
              <a:rPr lang="en-US" dirty="0">
                <a:hlinkClick r:id="rId3"/>
              </a:rPr>
              <a:t>https://umap-learn.readthedocs.io/en/latest/how_umap_works.html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EA9588-4B99-4F2F-9B70-4E2D39D93262}"/>
              </a:ext>
            </a:extLst>
          </p:cNvPr>
          <p:cNvSpPr/>
          <p:nvPr/>
        </p:nvSpPr>
        <p:spPr>
          <a:xfrm>
            <a:off x="390617" y="1"/>
            <a:ext cx="11469950" cy="10777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effectLst/>
              <a:latin typeface="The Bold Font" pitchFamily="2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he Bold Font" pitchFamily="2" charset="0"/>
              </a:rPr>
              <a:t>UMAP</a:t>
            </a:r>
          </a:p>
          <a:p>
            <a:pPr algn="ctr"/>
            <a:r>
              <a:rPr lang="en-US" sz="2400" b="0" i="0" dirty="0">
                <a:solidFill>
                  <a:schemeClr val="tx1"/>
                </a:solidFill>
                <a:effectLst/>
                <a:latin typeface="The Bold Font" pitchFamily="2" charset="0"/>
              </a:rPr>
              <a:t>Uniform Manifold Approximation and Projection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4062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FA9BC4-D046-4C0C-B351-2329072C7609}"/>
              </a:ext>
            </a:extLst>
          </p:cNvPr>
          <p:cNvSpPr txBox="1"/>
          <p:nvPr/>
        </p:nvSpPr>
        <p:spPr>
          <a:xfrm>
            <a:off x="3035808" y="6379271"/>
            <a:ext cx="7355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From : </a:t>
            </a:r>
            <a:r>
              <a:rPr lang="en-US">
                <a:hlinkClick r:id="rId2"/>
              </a:rPr>
              <a:t>https://umap-learn.readthedocs.io/en/latest/performance.html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1D353-F99D-4D72-A86D-8A3CDC02E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33" y="976544"/>
            <a:ext cx="7176707" cy="542860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1AF963-C685-466F-8BDF-53EE9B496356}"/>
              </a:ext>
            </a:extLst>
          </p:cNvPr>
          <p:cNvSpPr/>
          <p:nvPr/>
        </p:nvSpPr>
        <p:spPr>
          <a:xfrm>
            <a:off x="3506679" y="109397"/>
            <a:ext cx="595691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8DCC26-6783-42F6-847C-095054CA4FB5}"/>
              </a:ext>
            </a:extLst>
          </p:cNvPr>
          <p:cNvSpPr txBox="1"/>
          <p:nvPr/>
        </p:nvSpPr>
        <p:spPr>
          <a:xfrm>
            <a:off x="3602856" y="179116"/>
            <a:ext cx="56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effectLst/>
                <a:latin typeface="The Bold Font" pitchFamily="2" charset="0"/>
              </a:rPr>
              <a:t>Performance RUNTIME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1613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C6D7B-70DC-4ACB-876F-425A0074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091953"/>
            <a:ext cx="8353425" cy="558507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569FEA9-C1C9-49DF-9732-3C091A7F3653}"/>
              </a:ext>
            </a:extLst>
          </p:cNvPr>
          <p:cNvSpPr/>
          <p:nvPr/>
        </p:nvSpPr>
        <p:spPr>
          <a:xfrm>
            <a:off x="4838330" y="219907"/>
            <a:ext cx="2237172" cy="7190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effectLst/>
              <a:latin typeface="The Bold Font" pitchFamily="2" charset="0"/>
            </a:endParaRPr>
          </a:p>
          <a:p>
            <a:pPr algn="ctr"/>
            <a:r>
              <a:rPr lang="en-US" sz="3600" dirty="0">
                <a:solidFill>
                  <a:schemeClr val="tx1"/>
                </a:solidFill>
                <a:latin typeface="The Bold Font" pitchFamily="2" charset="0"/>
              </a:rPr>
              <a:t>UMAP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19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F5E3A0-34FF-45CA-B90E-FCCB55EB0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07" y="1056443"/>
            <a:ext cx="9134475" cy="567763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31FD11-7D76-446F-89AB-9CF62810F61B}"/>
              </a:ext>
            </a:extLst>
          </p:cNvPr>
          <p:cNvSpPr/>
          <p:nvPr/>
        </p:nvSpPr>
        <p:spPr>
          <a:xfrm>
            <a:off x="3613211" y="216032"/>
            <a:ext cx="595691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68654A-71EF-4224-985E-78C8B7EAA53C}"/>
              </a:ext>
            </a:extLst>
          </p:cNvPr>
          <p:cNvSpPr txBox="1"/>
          <p:nvPr/>
        </p:nvSpPr>
        <p:spPr>
          <a:xfrm>
            <a:off x="3709388" y="285751"/>
            <a:ext cx="56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TSNE :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Embedding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7819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6879F-36F9-4D9E-AAE6-F49FD0D9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1038686"/>
            <a:ext cx="9182100" cy="553356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D04C63-15DB-4420-B617-0D6887CF08B3}"/>
              </a:ext>
            </a:extLst>
          </p:cNvPr>
          <p:cNvSpPr/>
          <p:nvPr/>
        </p:nvSpPr>
        <p:spPr>
          <a:xfrm>
            <a:off x="3613211" y="216032"/>
            <a:ext cx="595691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24264-9F29-4C6A-A281-24E3881DF76C}"/>
              </a:ext>
            </a:extLst>
          </p:cNvPr>
          <p:cNvSpPr txBox="1"/>
          <p:nvPr/>
        </p:nvSpPr>
        <p:spPr>
          <a:xfrm>
            <a:off x="3709388" y="285751"/>
            <a:ext cx="56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UMAP :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Embedding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368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598C2-424E-4F3D-98BB-742C06C7F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22" y="1020932"/>
            <a:ext cx="9144000" cy="566085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BFC73F5-D913-449F-A5E2-6B5CEA499A01}"/>
              </a:ext>
            </a:extLst>
          </p:cNvPr>
          <p:cNvSpPr/>
          <p:nvPr/>
        </p:nvSpPr>
        <p:spPr>
          <a:xfrm>
            <a:off x="2870446" y="176213"/>
            <a:ext cx="7525305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6E92A-AFFF-49FB-83F0-FC6A7E058A91}"/>
              </a:ext>
            </a:extLst>
          </p:cNvPr>
          <p:cNvSpPr txBox="1"/>
          <p:nvPr/>
        </p:nvSpPr>
        <p:spPr>
          <a:xfrm>
            <a:off x="2931851" y="259764"/>
            <a:ext cx="746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: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Genre adapt color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17230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CDDC7-6F9A-47B8-AEAA-6B7A6CAC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967666"/>
            <a:ext cx="9163050" cy="579032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BD7AC7-7F2B-4577-B7E6-5AFE5DE74D68}"/>
              </a:ext>
            </a:extLst>
          </p:cNvPr>
          <p:cNvSpPr/>
          <p:nvPr/>
        </p:nvSpPr>
        <p:spPr>
          <a:xfrm>
            <a:off x="3675355" y="224910"/>
            <a:ext cx="5317725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6B0C0-2CA9-4A2F-B9F9-7969393A87C3}"/>
              </a:ext>
            </a:extLst>
          </p:cNvPr>
          <p:cNvSpPr txBox="1"/>
          <p:nvPr/>
        </p:nvSpPr>
        <p:spPr>
          <a:xfrm>
            <a:off x="3798164" y="295275"/>
            <a:ext cx="5317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: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22648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24264-EE97-490C-B54A-20CB2A34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994299"/>
            <a:ext cx="9258300" cy="583036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A1CCAC-C74C-4E75-A8A6-B56341B77134}"/>
              </a:ext>
            </a:extLst>
          </p:cNvPr>
          <p:cNvSpPr/>
          <p:nvPr/>
        </p:nvSpPr>
        <p:spPr>
          <a:xfrm>
            <a:off x="3675355" y="224910"/>
            <a:ext cx="5317725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6FE1A-12CE-4DD7-A2ED-822D38C6F038}"/>
              </a:ext>
            </a:extLst>
          </p:cNvPr>
          <p:cNvSpPr txBox="1"/>
          <p:nvPr/>
        </p:nvSpPr>
        <p:spPr>
          <a:xfrm>
            <a:off x="3798164" y="295275"/>
            <a:ext cx="5317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:Language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4256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95BB35-582C-47BD-95FD-564991C5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96140"/>
            <a:ext cx="8686800" cy="522372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898A94-68AF-48A3-BA6D-A8F15FF904FE}"/>
              </a:ext>
            </a:extLst>
          </p:cNvPr>
          <p:cNvSpPr/>
          <p:nvPr/>
        </p:nvSpPr>
        <p:spPr>
          <a:xfrm>
            <a:off x="3641328" y="242665"/>
            <a:ext cx="4854602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0DED5-66D8-4ECC-A1C7-EC74DCC8BD74}"/>
              </a:ext>
            </a:extLst>
          </p:cNvPr>
          <p:cNvSpPr txBox="1"/>
          <p:nvPr/>
        </p:nvSpPr>
        <p:spPr>
          <a:xfrm>
            <a:off x="3798164" y="295275"/>
            <a:ext cx="4768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Author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7504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ppy new year text with red and blue hearts illustration">
            <a:extLst>
              <a:ext uri="{FF2B5EF4-FFF2-40B4-BE49-F238E27FC236}">
                <a16:creationId xmlns:a16="http://schemas.microsoft.com/office/drawing/2014/main" id="{2C111D77-25FA-4C32-AB41-B97D5B0F32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044F94-46E4-4ED3-AA7E-69DD0CB041C1}"/>
              </a:ext>
            </a:extLst>
          </p:cNvPr>
          <p:cNvSpPr txBox="1"/>
          <p:nvPr/>
        </p:nvSpPr>
        <p:spPr>
          <a:xfrm>
            <a:off x="1180731" y="-54776"/>
            <a:ext cx="79366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solidFill>
                  <a:schemeClr val="bg1"/>
                </a:solidFill>
                <a:effectLst/>
                <a:latin typeface="Maximus BT" panose="04020704020B04020B04" pitchFamily="82" charset="0"/>
              </a:rPr>
              <a:t>Plot Book Nearest Neighbors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2E0DBD-7FB2-47E4-AA7C-D68F72F56552}"/>
              </a:ext>
            </a:extLst>
          </p:cNvPr>
          <p:cNvCxnSpPr>
            <a:cxnSpLocks/>
          </p:cNvCxnSpPr>
          <p:nvPr/>
        </p:nvCxnSpPr>
        <p:spPr>
          <a:xfrm>
            <a:off x="1009489" y="68335"/>
            <a:ext cx="0" cy="707886"/>
          </a:xfrm>
          <a:prstGeom prst="line">
            <a:avLst/>
          </a:prstGeom>
          <a:ln w="76200">
            <a:solidFill>
              <a:srgbClr val="FF66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3993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81A7A-22B9-4BD7-ABCF-A5038C02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1" y="881059"/>
            <a:ext cx="3961759" cy="2332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440E16-04CC-43F4-92FF-DA2FCD38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940405"/>
            <a:ext cx="3177852" cy="2470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086AA8-48F0-46C1-AA07-87E0106B1415}"/>
              </a:ext>
            </a:extLst>
          </p:cNvPr>
          <p:cNvSpPr txBox="1"/>
          <p:nvPr/>
        </p:nvSpPr>
        <p:spPr>
          <a:xfrm>
            <a:off x="8802130" y="946448"/>
            <a:ext cx="3387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-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Remove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 Most Popular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Wikilinks</a:t>
            </a:r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  <a:cs typeface="True Bold" panose="02000506000000020004" pitchFamily="2" charset="-34"/>
              </a:rPr>
              <a:t> 4 items</a:t>
            </a:r>
            <a:endParaRPr lang="en-US" sz="2400" b="1" i="0" dirty="0">
              <a:solidFill>
                <a:srgbClr val="000000"/>
              </a:solidFill>
              <a:effectLst/>
              <a:latin typeface="Century Gothic" panose="020B0502020202020204" pitchFamily="34" charset="0"/>
              <a:cs typeface="True Bold" panose="02000506000000020004" pitchFamily="2" charset="-34"/>
            </a:endParaRPr>
          </a:p>
          <a:p>
            <a:r>
              <a:rPr lang="en-US" sz="2400" b="1" i="0" dirty="0"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- Similar to the idea of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TF-IDF</a:t>
            </a:r>
            <a:endParaRPr lang="en-US" sz="2400" b="1" dirty="0">
              <a:solidFill>
                <a:srgbClr val="FF0000"/>
              </a:solidFill>
              <a:latin typeface="Century Gothic" panose="020B0502020202020204" pitchFamily="34" charset="0"/>
              <a:cs typeface="True Bold" panose="02000506000000020004" pitchFamily="2" charset="-34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8AB72D1-2CB9-4DFF-B198-BB04BB00CD86}"/>
              </a:ext>
            </a:extLst>
          </p:cNvPr>
          <p:cNvSpPr/>
          <p:nvPr/>
        </p:nvSpPr>
        <p:spPr>
          <a:xfrm>
            <a:off x="4145280" y="1452880"/>
            <a:ext cx="589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2D7689D-6977-4AA3-9789-FB4F0C9996B9}"/>
              </a:ext>
            </a:extLst>
          </p:cNvPr>
          <p:cNvSpPr/>
          <p:nvPr/>
        </p:nvSpPr>
        <p:spPr>
          <a:xfrm>
            <a:off x="8701984" y="881059"/>
            <a:ext cx="3387775" cy="2004381"/>
          </a:xfrm>
          <a:prstGeom prst="round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B30E446-E94E-452A-BB6E-9E5E75A8A2A4}"/>
              </a:ext>
            </a:extLst>
          </p:cNvPr>
          <p:cNvSpPr/>
          <p:nvPr/>
        </p:nvSpPr>
        <p:spPr>
          <a:xfrm>
            <a:off x="8012558" y="1452880"/>
            <a:ext cx="589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CAC8D-5E65-409B-8986-005BBE83A98B}"/>
              </a:ext>
            </a:extLst>
          </p:cNvPr>
          <p:cNvSpPr txBox="1"/>
          <p:nvPr/>
        </p:nvSpPr>
        <p:spPr>
          <a:xfrm>
            <a:off x="277890" y="4313390"/>
            <a:ext cx="33877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cs typeface="True Bold" panose="02000506000000020004" pitchFamily="2" charset="-34"/>
              </a:rPr>
              <a:t>-Choose </a:t>
            </a:r>
            <a:r>
              <a:rPr lang="en-US" sz="2400" b="1" dirty="0" err="1">
                <a:solidFill>
                  <a:srgbClr val="000000"/>
                </a:solidFill>
                <a:latin typeface="Century Gothic" panose="020B0502020202020204" pitchFamily="34" charset="0"/>
                <a:cs typeface="True Bold" panose="02000506000000020004" pitchFamily="2" charset="-34"/>
              </a:rPr>
              <a:t>wikilinks</a:t>
            </a:r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  <a:cs typeface="True Bold" panose="02000506000000020004" pitchFamily="2" charset="-34"/>
              </a:rPr>
              <a:t> mentioned 4 or more times. </a:t>
            </a:r>
          </a:p>
          <a:p>
            <a:r>
              <a:rPr lang="en-US" sz="2400" b="1" dirty="0">
                <a:solidFill>
                  <a:srgbClr val="000000"/>
                </a:solidFill>
                <a:latin typeface="Century Gothic" panose="020B0502020202020204" pitchFamily="34" charset="0"/>
                <a:cs typeface="True Bold" panose="02000506000000020004" pitchFamily="2" charset="-34"/>
              </a:rPr>
              <a:t>- Helpful reduce noise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EF6571-F5F6-41A2-BDBC-548A39E4FD54}"/>
              </a:ext>
            </a:extLst>
          </p:cNvPr>
          <p:cNvSpPr/>
          <p:nvPr/>
        </p:nvSpPr>
        <p:spPr>
          <a:xfrm>
            <a:off x="187054" y="4280695"/>
            <a:ext cx="3387775" cy="2004381"/>
          </a:xfrm>
          <a:prstGeom prst="round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F6BF62D-F2F3-470A-A99F-01BFE289BE95}"/>
              </a:ext>
            </a:extLst>
          </p:cNvPr>
          <p:cNvSpPr/>
          <p:nvPr/>
        </p:nvSpPr>
        <p:spPr>
          <a:xfrm>
            <a:off x="3685479" y="4725436"/>
            <a:ext cx="589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981C38-472D-4A06-B040-FDC1C5A41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337" y="4347520"/>
            <a:ext cx="3563422" cy="162942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8B7B82-8F9D-4E90-A822-8C69EA1F7F94}"/>
              </a:ext>
            </a:extLst>
          </p:cNvPr>
          <p:cNvSpPr/>
          <p:nvPr/>
        </p:nvSpPr>
        <p:spPr>
          <a:xfrm>
            <a:off x="2486407" y="153896"/>
            <a:ext cx="8424249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DATA cleaning Remove popular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7D0BC-075B-49C4-8CEB-FF62DA805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3329" y="4313390"/>
            <a:ext cx="4000313" cy="143957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425E30D-0FC9-4FB7-B989-13DB63872766}"/>
              </a:ext>
            </a:extLst>
          </p:cNvPr>
          <p:cNvSpPr/>
          <p:nvPr/>
        </p:nvSpPr>
        <p:spPr>
          <a:xfrm>
            <a:off x="4868087" y="1452880"/>
            <a:ext cx="2981712" cy="782320"/>
          </a:xfrm>
          <a:prstGeom prst="roundRect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A14836-8BC9-423E-BB63-ED51D5BE482E}"/>
              </a:ext>
            </a:extLst>
          </p:cNvPr>
          <p:cNvSpPr txBox="1"/>
          <p:nvPr/>
        </p:nvSpPr>
        <p:spPr>
          <a:xfrm>
            <a:off x="4018560" y="2318658"/>
            <a:ext cx="842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lower</a:t>
            </a:r>
          </a:p>
        </p:txBody>
      </p:sp>
    </p:spTree>
    <p:extLst>
      <p:ext uri="{BB962C8B-B14F-4D97-AF65-F5344CB8AC3E}">
        <p14:creationId xmlns:p14="http://schemas.microsoft.com/office/powerpoint/2010/main" val="413791334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4D9B0-6BDE-4969-BCE6-B4AF936F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978" y="958788"/>
            <a:ext cx="8724900" cy="5175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C958C5-8A50-4AD6-985C-2B0B641F364B}"/>
              </a:ext>
            </a:extLst>
          </p:cNvPr>
          <p:cNvSpPr txBox="1"/>
          <p:nvPr/>
        </p:nvSpPr>
        <p:spPr>
          <a:xfrm>
            <a:off x="162201" y="1979720"/>
            <a:ext cx="2927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Inter"/>
              </a:rPr>
              <a:t>We can see that even though these are the closest books in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Inter"/>
              </a:rPr>
              <a:t>the 50-dimensional </a:t>
            </a:r>
            <a:r>
              <a:rPr lang="en-US" sz="1600" b="0" i="0" dirty="0">
                <a:effectLst/>
                <a:latin typeface="Inter"/>
              </a:rPr>
              <a:t>embedding space, when we reduce it down to 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Inter"/>
              </a:rPr>
              <a:t>2 dimensions</a:t>
            </a:r>
            <a:r>
              <a:rPr lang="en-US" sz="1600" b="0" i="0" dirty="0">
                <a:effectLst/>
                <a:latin typeface="Inter"/>
              </a:rPr>
              <a:t>, the same separations are not preserved.</a:t>
            </a:r>
            <a:endParaRPr lang="en-US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C45DF9-FA2E-4158-8C17-031D8A8CEDFA}"/>
              </a:ext>
            </a:extLst>
          </p:cNvPr>
          <p:cNvSpPr/>
          <p:nvPr/>
        </p:nvSpPr>
        <p:spPr>
          <a:xfrm>
            <a:off x="1500326" y="186433"/>
            <a:ext cx="8460420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46F87F-16F2-47B0-9233-E94F4F2E50D3}"/>
              </a:ext>
            </a:extLst>
          </p:cNvPr>
          <p:cNvSpPr txBox="1"/>
          <p:nvPr/>
        </p:nvSpPr>
        <p:spPr>
          <a:xfrm>
            <a:off x="1706919" y="261865"/>
            <a:ext cx="831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BOOK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war and peace 9 items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4182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F75D5-CF52-4807-ACEE-939F10774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942" y="1041388"/>
            <a:ext cx="9691405" cy="559778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0A4BF6-E2C6-4C42-993A-9FC0451BF5FE}"/>
              </a:ext>
            </a:extLst>
          </p:cNvPr>
          <p:cNvSpPr/>
          <p:nvPr/>
        </p:nvSpPr>
        <p:spPr>
          <a:xfrm>
            <a:off x="1636450" y="148313"/>
            <a:ext cx="9543496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02CD0-D9D8-4002-9DB2-AADF95244D1C}"/>
              </a:ext>
            </a:extLst>
          </p:cNvPr>
          <p:cNvSpPr txBox="1"/>
          <p:nvPr/>
        </p:nvSpPr>
        <p:spPr>
          <a:xfrm>
            <a:off x="1790326" y="218826"/>
            <a:ext cx="9937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Books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brief history of time 9 items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5A657-B993-404B-B1E2-35266B89FE23}"/>
              </a:ext>
            </a:extLst>
          </p:cNvPr>
          <p:cNvSpPr txBox="1"/>
          <p:nvPr/>
        </p:nvSpPr>
        <p:spPr>
          <a:xfrm>
            <a:off x="250031" y="1092915"/>
            <a:ext cx="232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Inter"/>
              </a:rPr>
              <a:t>10 most popular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2613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framed eyeglasses on top of white printing paper">
            <a:extLst>
              <a:ext uri="{FF2B5EF4-FFF2-40B4-BE49-F238E27FC236}">
                <a16:creationId xmlns:a16="http://schemas.microsoft.com/office/drawing/2014/main" id="{09FA6206-49E0-4F66-9EB3-1CAD8E653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2AA7D6-F6CD-4581-858C-2EF6B8C64B31}"/>
              </a:ext>
            </a:extLst>
          </p:cNvPr>
          <p:cNvSpPr txBox="1"/>
          <p:nvPr/>
        </p:nvSpPr>
        <p:spPr>
          <a:xfrm>
            <a:off x="3915052" y="5137497"/>
            <a:ext cx="88421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800" b="0" i="0" dirty="0">
                <a:solidFill>
                  <a:schemeClr val="bg1"/>
                </a:solidFill>
                <a:effectLst/>
                <a:latin typeface="Maximus BT" panose="04020704020B04020B04" pitchFamily="82" charset="0"/>
              </a:rPr>
              <a:t>Plot Multiple Books and Pages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0F0BD2-7AE1-4A0F-81C3-DB4B638F6C3D}"/>
              </a:ext>
            </a:extLst>
          </p:cNvPr>
          <p:cNvCxnSpPr>
            <a:cxnSpLocks/>
          </p:cNvCxnSpPr>
          <p:nvPr/>
        </p:nvCxnSpPr>
        <p:spPr>
          <a:xfrm>
            <a:off x="3797078" y="5260608"/>
            <a:ext cx="0" cy="707886"/>
          </a:xfrm>
          <a:prstGeom prst="line">
            <a:avLst/>
          </a:prstGeom>
          <a:ln w="76200">
            <a:solidFill>
              <a:srgbClr val="FF66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42775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4A243-8E23-4192-9A24-8F0904EB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843379"/>
            <a:ext cx="8543925" cy="580983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9D7512-A90C-4885-A3BE-82F0D892267C}"/>
              </a:ext>
            </a:extLst>
          </p:cNvPr>
          <p:cNvSpPr/>
          <p:nvPr/>
        </p:nvSpPr>
        <p:spPr>
          <a:xfrm>
            <a:off x="1225119" y="88830"/>
            <a:ext cx="8229600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03E3F-FD32-43A5-A54F-A645CF829FD6}"/>
              </a:ext>
            </a:extLst>
          </p:cNvPr>
          <p:cNvSpPr txBox="1"/>
          <p:nvPr/>
        </p:nvSpPr>
        <p:spPr>
          <a:xfrm>
            <a:off x="1225119" y="20478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Pages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new York times 9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585387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CD02C5-F885-458C-BC07-2733F17A1F0A}"/>
              </a:ext>
            </a:extLst>
          </p:cNvPr>
          <p:cNvSpPr/>
          <p:nvPr/>
        </p:nvSpPr>
        <p:spPr>
          <a:xfrm>
            <a:off x="2414727" y="75512"/>
            <a:ext cx="8220722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A8B29-F6E9-4D3F-9865-A0226FE9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188" y="825623"/>
            <a:ext cx="9969623" cy="58858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608E9-7637-48FE-8184-E6994008EAD8}"/>
              </a:ext>
            </a:extLst>
          </p:cNvPr>
          <p:cNvSpPr txBox="1"/>
          <p:nvPr/>
        </p:nvSpPr>
        <p:spPr>
          <a:xfrm>
            <a:off x="2633706" y="146482"/>
            <a:ext cx="764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Pages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Jame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Joyce 9 items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8673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40F583-6066-4E5F-93E2-ADA22E88B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216239"/>
            <a:ext cx="9509759" cy="54774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FABA237-98B8-4812-A229-7402C40D598A}"/>
              </a:ext>
            </a:extLst>
          </p:cNvPr>
          <p:cNvSpPr/>
          <p:nvPr/>
        </p:nvSpPr>
        <p:spPr>
          <a:xfrm>
            <a:off x="2183906" y="75512"/>
            <a:ext cx="7883371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775B2E-97CF-4DDE-8C45-97B1E116430D}"/>
              </a:ext>
            </a:extLst>
          </p:cNvPr>
          <p:cNvSpPr txBox="1"/>
          <p:nvPr/>
        </p:nvSpPr>
        <p:spPr>
          <a:xfrm>
            <a:off x="2583403" y="164262"/>
            <a:ext cx="7483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Pages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margeret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at wood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554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E2A42-9EEE-4603-99C8-E71085CB1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861134"/>
            <a:ext cx="8467725" cy="576350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CC62ECA-6078-4496-AC48-863121B807F3}"/>
              </a:ext>
            </a:extLst>
          </p:cNvPr>
          <p:cNvSpPr/>
          <p:nvPr/>
        </p:nvSpPr>
        <p:spPr>
          <a:xfrm>
            <a:off x="2068497" y="75512"/>
            <a:ext cx="5906612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B21FFB-2987-44C8-9CE2-0EDCF57EEF1B}"/>
              </a:ext>
            </a:extLst>
          </p:cNvPr>
          <p:cNvSpPr txBox="1"/>
          <p:nvPr/>
        </p:nvSpPr>
        <p:spPr>
          <a:xfrm>
            <a:off x="2068497" y="164262"/>
            <a:ext cx="5814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he Bold Font" pitchFamily="2" charset="0"/>
              </a:rPr>
              <a:t>Tsne</a:t>
            </a:r>
            <a:r>
              <a:rPr lang="en-US" sz="3600" dirty="0">
                <a:solidFill>
                  <a:srgbClr val="000000"/>
                </a:solidFill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Pages</a:t>
            </a:r>
            <a:r>
              <a:rPr lang="th-TH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: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leo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tolstoy</a:t>
            </a:r>
            <a:endParaRPr lang="en-US" sz="3600" b="0" i="0" dirty="0">
              <a:solidFill>
                <a:srgbClr val="000000"/>
              </a:solidFill>
              <a:effectLst/>
              <a:latin typeface="The Bold Font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79266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4814FD-124B-4AB0-8EF3-9777A45A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924017"/>
            <a:ext cx="8724900" cy="57912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A7A97-A790-4D79-BF08-076B1F478EF8}"/>
              </a:ext>
            </a:extLst>
          </p:cNvPr>
          <p:cNvSpPr/>
          <p:nvPr/>
        </p:nvSpPr>
        <p:spPr>
          <a:xfrm>
            <a:off x="1447060" y="75512"/>
            <a:ext cx="9119124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648C2-084D-4982-A9D9-3A366AA37C6E}"/>
              </a:ext>
            </a:extLst>
          </p:cNvPr>
          <p:cNvSpPr txBox="1"/>
          <p:nvPr/>
        </p:nvSpPr>
        <p:spPr>
          <a:xfrm>
            <a:off x="1625816" y="75512"/>
            <a:ext cx="8940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Embeded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Book with Closest neighbors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61224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734769-9AC2-4D64-8184-CD370120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864047"/>
            <a:ext cx="7915275" cy="5857875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A15887-E0A4-4934-961A-07D82813F7D7}"/>
              </a:ext>
            </a:extLst>
          </p:cNvPr>
          <p:cNvSpPr/>
          <p:nvPr/>
        </p:nvSpPr>
        <p:spPr>
          <a:xfrm>
            <a:off x="1625816" y="75512"/>
            <a:ext cx="8940368" cy="61255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620EA-51A0-4020-ACA9-FB5852391A0C}"/>
              </a:ext>
            </a:extLst>
          </p:cNvPr>
          <p:cNvSpPr txBox="1"/>
          <p:nvPr/>
        </p:nvSpPr>
        <p:spPr>
          <a:xfrm>
            <a:off x="1625816" y="75512"/>
            <a:ext cx="9409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 err="1">
                <a:solidFill>
                  <a:srgbClr val="000000"/>
                </a:solidFill>
                <a:effectLst/>
                <a:latin typeface="The Bold Font" pitchFamily="2" charset="0"/>
              </a:rPr>
              <a:t>Embeded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The Bold Font" pitchFamily="2" charset="0"/>
              </a:rPr>
              <a:t> Pages with Closest neighbors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33526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rson holding Thanks card">
            <a:extLst>
              <a:ext uri="{FF2B5EF4-FFF2-40B4-BE49-F238E27FC236}">
                <a16:creationId xmlns:a16="http://schemas.microsoft.com/office/drawing/2014/main" id="{A5354C2D-FCED-4D14-BFB4-322A88FE6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05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1176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81534CC-9B05-423A-A5CC-F09785B09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" y="3688080"/>
            <a:ext cx="7640955" cy="2509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07D697-8852-4E5A-81A6-4EC6E64D6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" y="1122223"/>
            <a:ext cx="5772150" cy="1219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B5B41E-A51C-4932-AE6A-A95A0B6F2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485" y="1122223"/>
            <a:ext cx="5162550" cy="145732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961C77E0-CE63-4EC0-92AC-FB0BEC7CB180}"/>
              </a:ext>
            </a:extLst>
          </p:cNvPr>
          <p:cNvSpPr/>
          <p:nvPr/>
        </p:nvSpPr>
        <p:spPr>
          <a:xfrm>
            <a:off x="5974080" y="1459725"/>
            <a:ext cx="843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04BC04-B6D9-4EC7-B787-6F59ED69B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462" y="4350424"/>
            <a:ext cx="2977515" cy="1797961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6D71DF79-8F45-4A76-B47C-D315D9E929D5}"/>
              </a:ext>
            </a:extLst>
          </p:cNvPr>
          <p:cNvSpPr/>
          <p:nvPr/>
        </p:nvSpPr>
        <p:spPr>
          <a:xfrm>
            <a:off x="7896701" y="4660125"/>
            <a:ext cx="108966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CA5019-F062-4B85-B948-EC2E41FF343D}"/>
              </a:ext>
            </a:extLst>
          </p:cNvPr>
          <p:cNvSpPr/>
          <p:nvPr/>
        </p:nvSpPr>
        <p:spPr>
          <a:xfrm>
            <a:off x="2966720" y="241379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BUILD Train set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5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oy writing">
            <a:extLst>
              <a:ext uri="{FF2B5EF4-FFF2-40B4-BE49-F238E27FC236}">
                <a16:creationId xmlns:a16="http://schemas.microsoft.com/office/drawing/2014/main" id="{60ECC4E4-2F66-489F-9BDB-C2285F624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15F0E2-0F54-4A39-8EB1-371D8F778773}"/>
              </a:ext>
            </a:extLst>
          </p:cNvPr>
          <p:cNvSpPr txBox="1"/>
          <p:nvPr/>
        </p:nvSpPr>
        <p:spPr>
          <a:xfrm>
            <a:off x="8780411" y="4441625"/>
            <a:ext cx="3523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aximus BT" panose="04020704020B04020B04" pitchFamily="82" charset="0"/>
              </a:rPr>
              <a:t>TRAIN / TEST DATA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562B60-9147-461D-85D9-A0BF7747B560}"/>
              </a:ext>
            </a:extLst>
          </p:cNvPr>
          <p:cNvCxnSpPr>
            <a:cxnSpLocks/>
          </p:cNvCxnSpPr>
          <p:nvPr/>
        </p:nvCxnSpPr>
        <p:spPr>
          <a:xfrm>
            <a:off x="8706923" y="4441625"/>
            <a:ext cx="0" cy="646331"/>
          </a:xfrm>
          <a:prstGeom prst="line">
            <a:avLst/>
          </a:prstGeom>
          <a:ln w="762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9179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D1AFF7-F031-4A41-AE26-09ED7F5F67F0}"/>
              </a:ext>
            </a:extLst>
          </p:cNvPr>
          <p:cNvSpPr txBox="1"/>
          <p:nvPr/>
        </p:nvSpPr>
        <p:spPr>
          <a:xfrm>
            <a:off x="255833" y="1097280"/>
            <a:ext cx="113792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ighlight>
                  <a:srgbClr val="FF0000"/>
                </a:highlight>
                <a:latin typeface="Inter"/>
              </a:rPr>
              <a:t>Objective</a:t>
            </a:r>
          </a:p>
          <a:p>
            <a:endParaRPr lang="en-US" sz="3600" b="1" dirty="0">
              <a:solidFill>
                <a:schemeClr val="bg1"/>
              </a:solidFill>
              <a:highlight>
                <a:srgbClr val="FF0000"/>
              </a:highlight>
              <a:latin typeface="Inter"/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>
                <a:latin typeface="Inter"/>
              </a:rPr>
              <a:t>O</a:t>
            </a:r>
            <a:r>
              <a:rPr lang="en-US" sz="2400" b="0" i="0" dirty="0">
                <a:effectLst/>
                <a:latin typeface="Inter"/>
              </a:rPr>
              <a:t>ur primary objective is not to make the most accurate model, but to generate </a:t>
            </a:r>
            <a:r>
              <a:rPr lang="en-US" sz="2400" b="0" i="0" u="sng" dirty="0">
                <a:effectLst/>
                <a:latin typeface="Inter"/>
              </a:rPr>
              <a:t>the best embeddings</a:t>
            </a:r>
            <a:r>
              <a:rPr lang="en-US" sz="2400" u="sng" dirty="0">
                <a:latin typeface="Inter"/>
              </a:rPr>
              <a:t>	 </a:t>
            </a:r>
            <a:r>
              <a:rPr lang="en-US" sz="2400" dirty="0">
                <a:latin typeface="Inter"/>
              </a:rPr>
              <a:t>to </a:t>
            </a:r>
            <a:r>
              <a:rPr lang="en-US" sz="2400" b="0" i="0" dirty="0">
                <a:effectLst/>
                <a:latin typeface="Inter"/>
              </a:rPr>
              <a:t>train our network .</a:t>
            </a:r>
            <a:r>
              <a:rPr lang="en-US" sz="2400" dirty="0">
                <a:latin typeface="Inter"/>
              </a:rPr>
              <a:t> 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"/>
              </a:rPr>
              <a:t>Instead of testing on new data, we'll look at the embeddings themselves to see if books that we think </a:t>
            </a:r>
            <a:r>
              <a:rPr lang="en-US" sz="2400" b="0" i="0" u="sng" dirty="0">
                <a:effectLst/>
                <a:latin typeface="Inter"/>
              </a:rPr>
              <a:t>are similar have embeddings that are close to each other.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dirty="0">
                <a:latin typeface="Inter"/>
              </a:rPr>
              <a:t>To s</a:t>
            </a:r>
            <a:r>
              <a:rPr lang="en-US" sz="2400" b="0" i="0" dirty="0">
                <a:effectLst/>
                <a:latin typeface="Inter"/>
              </a:rPr>
              <a:t>eparate validation / testing set, then we would be limiting the amount of data that our network can use to train</a:t>
            </a:r>
            <a:r>
              <a:rPr lang="en-US" sz="2400" dirty="0">
                <a:latin typeface="Inter"/>
              </a:rPr>
              <a:t>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2400" b="0" i="0" u="sng" dirty="0">
                <a:effectLst/>
                <a:latin typeface="Inter"/>
              </a:rPr>
              <a:t>To concerned about overfitting </a:t>
            </a:r>
            <a:r>
              <a:rPr lang="en-US" sz="2400" b="0" i="0" dirty="0">
                <a:effectLst/>
                <a:latin typeface="Inter"/>
              </a:rPr>
              <a:t>because we do not need our model to generalize to new data and our goal is the embeddings,</a:t>
            </a:r>
            <a:endParaRPr lang="en-US" sz="2400" dirty="0">
              <a:latin typeface="Inter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Inter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A11C28-C590-4574-8BB8-D49AB43DC88D}"/>
              </a:ext>
            </a:extLst>
          </p:cNvPr>
          <p:cNvSpPr/>
          <p:nvPr/>
        </p:nvSpPr>
        <p:spPr>
          <a:xfrm>
            <a:off x="3339607" y="337026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Train/test set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99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D1AFF7-F031-4A41-AE26-09ED7F5F67F0}"/>
              </a:ext>
            </a:extLst>
          </p:cNvPr>
          <p:cNvSpPr txBox="1"/>
          <p:nvPr/>
        </p:nvSpPr>
        <p:spPr>
          <a:xfrm>
            <a:off x="286313" y="1379011"/>
            <a:ext cx="113792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Inter"/>
              </a:rPr>
              <a:t>T</a:t>
            </a:r>
            <a:r>
              <a:rPr lang="en-US" sz="3600" b="0" i="0" dirty="0">
                <a:effectLst/>
                <a:latin typeface="Inter"/>
              </a:rPr>
              <a:t>o generate positive samples and negative samples to train the neural network.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Inter"/>
              </a:rPr>
              <a:t>The </a:t>
            </a:r>
            <a:r>
              <a:rPr lang="en-US" sz="3600" u="sng" dirty="0">
                <a:latin typeface="Inter"/>
              </a:rPr>
              <a:t>positive samples </a:t>
            </a:r>
            <a:r>
              <a:rPr lang="en-US" sz="3600" dirty="0">
                <a:latin typeface="Inter"/>
              </a:rPr>
              <a:t>pick a pair from pairs and assign it </a:t>
            </a:r>
            <a:r>
              <a:rPr lang="en-US" sz="3600" u="sng" dirty="0">
                <a:latin typeface="Inter"/>
              </a:rPr>
              <a:t>a : 1.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sz="3600" dirty="0">
                <a:latin typeface="Inter"/>
              </a:rPr>
              <a:t>The </a:t>
            </a:r>
            <a:r>
              <a:rPr lang="en-US" sz="3600" u="sng" dirty="0">
                <a:latin typeface="Inter"/>
              </a:rPr>
              <a:t>negative samples </a:t>
            </a:r>
            <a:r>
              <a:rPr lang="en-US" sz="3600" dirty="0">
                <a:latin typeface="Inter"/>
              </a:rPr>
              <a:t>pick one random link and one random book, make sure they are </a:t>
            </a:r>
            <a:r>
              <a:rPr lang="en-US" sz="3600" u="sng" dirty="0">
                <a:latin typeface="Inter"/>
              </a:rPr>
              <a:t>not in pairs</a:t>
            </a:r>
            <a:r>
              <a:rPr lang="en-US" sz="3600" dirty="0">
                <a:latin typeface="Inter"/>
              </a:rPr>
              <a:t>, and assign them </a:t>
            </a:r>
            <a:r>
              <a:rPr lang="en-US" sz="3600" u="sng" dirty="0">
                <a:latin typeface="Inter"/>
              </a:rPr>
              <a:t>a : -1 </a:t>
            </a:r>
            <a:r>
              <a:rPr lang="en-US" sz="3600" b="0" i="0" u="sng" dirty="0">
                <a:effectLst/>
                <a:latin typeface="Inter"/>
              </a:rPr>
              <a:t>or a 0</a:t>
            </a:r>
            <a:r>
              <a:rPr lang="en-US" sz="3600" dirty="0">
                <a:latin typeface="Inter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Inter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134BEDE-3C37-423F-B3CF-FEE4342630EB}"/>
              </a:ext>
            </a:extLst>
          </p:cNvPr>
          <p:cNvSpPr/>
          <p:nvPr/>
        </p:nvSpPr>
        <p:spPr>
          <a:xfrm>
            <a:off x="3387571" y="406741"/>
            <a:ext cx="6315723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4000" b="1" dirty="0">
                <a:solidFill>
                  <a:schemeClr val="tx1"/>
                </a:solidFill>
                <a:latin typeface="The Bold Font" pitchFamily="2" charset="0"/>
              </a:rPr>
              <a:t>Generate Train Sample</a:t>
            </a:r>
            <a:endParaRPr lang="en-US" sz="40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1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52003FD-1FBA-40D4-BC41-D5781B64D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03" y="1552591"/>
            <a:ext cx="5586342" cy="261842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360304DD-8634-4952-BCF9-6289EFC2DFF9}"/>
              </a:ext>
            </a:extLst>
          </p:cNvPr>
          <p:cNvSpPr/>
          <p:nvPr/>
        </p:nvSpPr>
        <p:spPr>
          <a:xfrm>
            <a:off x="5635091" y="2470643"/>
            <a:ext cx="843280" cy="782320"/>
          </a:xfrm>
          <a:prstGeom prst="rightArrow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5A4048-1CAD-43CB-B5DD-305F6F259B6E}"/>
              </a:ext>
            </a:extLst>
          </p:cNvPr>
          <p:cNvSpPr txBox="1"/>
          <p:nvPr/>
        </p:nvSpPr>
        <p:spPr>
          <a:xfrm>
            <a:off x="6478371" y="4556804"/>
            <a:ext cx="535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Inter"/>
              </a:rPr>
              <a:t>Remark : </a:t>
            </a:r>
          </a:p>
          <a:p>
            <a:r>
              <a:rPr lang="en-US" b="0" i="0" dirty="0">
                <a:effectLst/>
                <a:latin typeface="Inter"/>
              </a:rPr>
              <a:t>- Over 770,000 positive examples.</a:t>
            </a:r>
          </a:p>
          <a:p>
            <a:r>
              <a:rPr lang="en-US" dirty="0"/>
              <a:t>- The negative example will random in sample and the results pair is not in pairs.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E4F23-7AFD-47A3-87AB-9EA40AE58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" y="80010"/>
            <a:ext cx="5651375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7BD127-30F1-4AED-9F8F-23729A7BF284}"/>
              </a:ext>
            </a:extLst>
          </p:cNvPr>
          <p:cNvSpPr/>
          <p:nvPr/>
        </p:nvSpPr>
        <p:spPr>
          <a:xfrm>
            <a:off x="5413442" y="195595"/>
            <a:ext cx="6778557" cy="6531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1" dirty="0">
                <a:solidFill>
                  <a:schemeClr val="tx1"/>
                </a:solidFill>
                <a:latin typeface="The Bold Font" pitchFamily="2" charset="0"/>
              </a:rPr>
              <a:t>Create training Pairs and label</a:t>
            </a:r>
            <a:endParaRPr lang="en-US" sz="3200" b="1" i="0" dirty="0">
              <a:solidFill>
                <a:schemeClr val="tx1"/>
              </a:solidFill>
              <a:effectLst/>
              <a:latin typeface="The Bold Fo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19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4840</TotalTime>
  <Words>859</Words>
  <Application>Microsoft Office PowerPoint</Application>
  <PresentationFormat>Widescreen</PresentationFormat>
  <Paragraphs>122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Century Gothic</vt:lpstr>
      <vt:lpstr>Inter</vt:lpstr>
      <vt:lpstr>Maximus BT</vt:lpstr>
      <vt:lpstr>The Bold Font</vt:lpstr>
      <vt:lpstr>True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Warunee Sermpanichakij</dc:creator>
  <cp:lastModifiedBy>Warunee Sermpanichakij</cp:lastModifiedBy>
  <cp:revision>303</cp:revision>
  <dcterms:created xsi:type="dcterms:W3CDTF">2020-07-05T03:30:15Z</dcterms:created>
  <dcterms:modified xsi:type="dcterms:W3CDTF">2020-08-09T15:57:54Z</dcterms:modified>
</cp:coreProperties>
</file>